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1_0.xml" ContentType="application/vnd.ms-powerpoint.comments+xml"/>
  <Override PartName="/ppt/notesSlides/notesSlide11.xml" ContentType="application/vnd.openxmlformats-officedocument.presentationml.notesSlide+xml"/>
  <Override PartName="/ppt/comments/modernComment_13C_8B016356.xml" ContentType="application/vnd.ms-powerpoint.comments+xml"/>
  <Override PartName="/ppt/notesSlides/notesSlide12.xml" ContentType="application/vnd.openxmlformats-officedocument.presentationml.notesSlide+xml"/>
  <Override PartName="/ppt/comments/modernComment_13D_4F6AAF5C.xml" ContentType="application/vnd.ms-powerpoint.comment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omments/modernComment_10D_0.xml" ContentType="application/vnd.ms-powerpoint.comment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7_0.xml" ContentType="application/vnd.ms-powerpoint.comments+xml"/>
  <Override PartName="/ppt/notesSlides/notesSlide23.xml" ContentType="application/vnd.openxmlformats-officedocument.presentationml.notesSlide+xml"/>
  <Override PartName="/ppt/comments/modernComment_118_0.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3F_61678C83.xml" ContentType="application/vnd.ms-powerpoint.comments+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4" r:id="rId4"/>
    <p:sldMasterId id="2147484407" r:id="rId5"/>
    <p:sldMasterId id="2147484429" r:id="rId6"/>
  </p:sldMasterIdLst>
  <p:notesMasterIdLst>
    <p:notesMasterId r:id="rId35"/>
  </p:notesMasterIdLst>
  <p:handoutMasterIdLst>
    <p:handoutMasterId r:id="rId36"/>
  </p:handoutMasterIdLst>
  <p:sldIdLst>
    <p:sldId id="256" r:id="rId7"/>
    <p:sldId id="307" r:id="rId8"/>
    <p:sldId id="4165" r:id="rId9"/>
    <p:sldId id="321" r:id="rId10"/>
    <p:sldId id="286" r:id="rId11"/>
    <p:sldId id="322" r:id="rId12"/>
    <p:sldId id="276" r:id="rId13"/>
    <p:sldId id="295" r:id="rId14"/>
    <p:sldId id="315" r:id="rId15"/>
    <p:sldId id="324" r:id="rId16"/>
    <p:sldId id="289" r:id="rId17"/>
    <p:sldId id="316" r:id="rId18"/>
    <p:sldId id="317" r:id="rId19"/>
    <p:sldId id="275" r:id="rId20"/>
    <p:sldId id="269" r:id="rId21"/>
    <p:sldId id="294" r:id="rId22"/>
    <p:sldId id="323" r:id="rId23"/>
    <p:sldId id="320" r:id="rId24"/>
    <p:sldId id="313" r:id="rId25"/>
    <p:sldId id="274" r:id="rId26"/>
    <p:sldId id="312" r:id="rId27"/>
    <p:sldId id="304" r:id="rId28"/>
    <p:sldId id="279" r:id="rId29"/>
    <p:sldId id="280" r:id="rId30"/>
    <p:sldId id="281" r:id="rId31"/>
    <p:sldId id="318" r:id="rId32"/>
    <p:sldId id="319" r:id="rId33"/>
    <p:sldId id="309" r:id="rId34"/>
  </p:sldIdLst>
  <p:sldSz cx="9144000" cy="6858000" type="screen4x3"/>
  <p:notesSz cx="7315200" cy="96012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590787-3678-7A20-DFB2-846270C0DDF9}" name="Ernie Friend" initials="EF" userId="Ernie Frien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40C"/>
    <a:srgbClr val="003366"/>
    <a:srgbClr val="B80202"/>
    <a:srgbClr val="00CCFF"/>
    <a:srgbClr val="CC0000"/>
    <a:srgbClr val="FF0000"/>
    <a:srgbClr val="FF6600"/>
    <a:srgbClr val="9C04CC"/>
    <a:srgbClr val="80008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63477-0D97-B14F-B41D-AD0E87C4E747}" v="4" dt="2022-05-03T13:36:25.392"/>
    <p1510:client id="{FF4CA88E-80E0-4F41-B3DA-7F4295BFC3EB}" v="2" dt="2022-05-03T13:31:59.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6327" autoAdjust="0"/>
  </p:normalViewPr>
  <p:slideViewPr>
    <p:cSldViewPr>
      <p:cViewPr varScale="1">
        <p:scale>
          <a:sx n="75" d="100"/>
          <a:sy n="75" d="100"/>
        </p:scale>
        <p:origin x="1618"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2054"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omments/modernComment_10D_0.xml><?xml version="1.0" encoding="utf-8"?>
<p188:cmLst xmlns:a="http://schemas.openxmlformats.org/drawingml/2006/main" xmlns:r="http://schemas.openxmlformats.org/officeDocument/2006/relationships" xmlns:p188="http://schemas.microsoft.com/office/powerpoint/2018/8/main">
  <p188:cm id="{DACF538A-3768-41F2-BACC-589B8A615A50}" authorId="{D5590787-3678-7A20-DFB2-846270C0DDF9}" status="resolved" created="2022-04-28T14:45:13.847" complete="100000">
    <ac:deMkLst xmlns:ac="http://schemas.microsoft.com/office/drawing/2013/main/command">
      <pc:docMk xmlns:pc="http://schemas.microsoft.com/office/powerpoint/2013/main/command"/>
      <pc:sldMk xmlns:pc="http://schemas.microsoft.com/office/powerpoint/2013/main/command" cId="0" sldId="269"/>
      <ac:spMk id="18" creationId="{00000000-0000-0000-0000-000000000000}"/>
    </ac:deMkLst>
    <p188:txBody>
      <a:bodyPr/>
      <a:lstStyle/>
      <a:p>
        <a:r>
          <a:rPr lang="en-US"/>
          <a:t>Cups are hard to see.  Another color or background</a:t>
        </a:r>
      </a:p>
    </p188:txBody>
  </p188:cm>
  <p188:cm id="{F3E0C90D-C1AB-4D04-999C-FC4E345D96D5}" authorId="{D5590787-3678-7A20-DFB2-846270C0DDF9}" status="resolved" created="2022-04-28T14:45:44.217" complete="100000">
    <ac:deMkLst xmlns:ac="http://schemas.microsoft.com/office/drawing/2013/main/command">
      <pc:docMk xmlns:pc="http://schemas.microsoft.com/office/powerpoint/2013/main/command"/>
      <pc:sldMk xmlns:pc="http://schemas.microsoft.com/office/powerpoint/2013/main/command" cId="0" sldId="269"/>
      <ac:spMk id="18" creationId="{00000000-0000-0000-0000-000000000000}"/>
    </ac:deMkLst>
    <p188:txBody>
      <a:bodyPr/>
      <a:lstStyle/>
      <a:p>
        <a:r>
          <a:rPr lang="en-US"/>
          <a:t>Move Fire truck up and cup down
</a:t>
        </a:r>
      </a:p>
    </p188:txBody>
  </p188:cm>
  <p188:cm id="{9E9A1C59-7F07-485A-AF2E-DC0ACDE8BF6C}" authorId="{D5590787-3678-7A20-DFB2-846270C0DDF9}" status="resolved" created="2022-04-28T14:47:40.163" complete="100000">
    <pc:sldMkLst xmlns:pc="http://schemas.microsoft.com/office/powerpoint/2013/main/command">
      <pc:docMk/>
      <pc:sldMk cId="0" sldId="269"/>
    </pc:sldMkLst>
    <p188:txBody>
      <a:bodyPr/>
      <a:lstStyle/>
      <a:p>
        <a:r>
          <a:rPr lang="en-US"/>
          <a:t>Add note- Metal Stock is used to make fire trucks and plastic pellets make cups.</a:t>
        </a:r>
      </a:p>
    </p188:txBody>
  </p188:cm>
</p188:cmLst>
</file>

<file path=ppt/comments/modernComment_117_0.xml><?xml version="1.0" encoding="utf-8"?>
<p188:cmLst xmlns:a="http://schemas.openxmlformats.org/drawingml/2006/main" xmlns:r="http://schemas.openxmlformats.org/officeDocument/2006/relationships" xmlns:p188="http://schemas.microsoft.com/office/powerpoint/2018/8/main">
  <p188:cm id="{55FC2700-15FB-4AD8-B974-351D029CCFA6}" authorId="{D5590787-3678-7A20-DFB2-846270C0DDF9}" status="resolved" created="2022-04-28T14:52:36.514" complete="100000">
    <pc:sldMkLst xmlns:pc="http://schemas.microsoft.com/office/powerpoint/2013/main/command">
      <pc:docMk/>
      <pc:sldMk cId="0" sldId="279"/>
    </pc:sldMkLst>
    <p188:txBody>
      <a:bodyPr/>
      <a:lstStyle/>
      <a:p>
        <a:r>
          <a:rPr lang="en-US"/>
          <a:t>Find or create a less cluttered slide- Marilyn has one in a ET Diagram PPT </a:t>
        </a:r>
      </a:p>
    </p188:txBody>
  </p188:cm>
</p188:cmLst>
</file>

<file path=ppt/comments/modernComment_118_0.xml><?xml version="1.0" encoding="utf-8"?>
<p188:cmLst xmlns:a="http://schemas.openxmlformats.org/drawingml/2006/main" xmlns:r="http://schemas.openxmlformats.org/officeDocument/2006/relationships" xmlns:p188="http://schemas.microsoft.com/office/powerpoint/2018/8/main">
  <p188:cm id="{E3F9D15E-6DAE-4E4F-B551-CE061EE28278}" authorId="{D5590787-3678-7A20-DFB2-846270C0DDF9}" status="resolved" created="2022-04-28T14:53:30.897" complete="100000">
    <pc:sldMkLst xmlns:pc="http://schemas.microsoft.com/office/powerpoint/2013/main/command">
      <pc:docMk/>
      <pc:sldMk cId="0" sldId="280"/>
    </pc:sldMkLst>
    <p188:txBody>
      <a:bodyPr/>
      <a:lstStyle/>
      <a:p>
        <a:r>
          <a:rPr lang="en-US"/>
          <a:t>Change map to all ET Schools blue color</a:t>
        </a:r>
      </a:p>
    </p188:txBody>
  </p188:cm>
</p188:cmLst>
</file>

<file path=ppt/comments/modernComment_121_0.xml><?xml version="1.0" encoding="utf-8"?>
<p188:cmLst xmlns:a="http://schemas.openxmlformats.org/drawingml/2006/main" xmlns:r="http://schemas.openxmlformats.org/officeDocument/2006/relationships" xmlns:p188="http://schemas.microsoft.com/office/powerpoint/2018/8/main">
  <p188:cm id="{75C16E48-5F21-42A2-9AEA-B67E9ADDBBA6}" authorId="{D5590787-3678-7A20-DFB2-846270C0DDF9}" status="resolved" created="2022-04-28T14:42:01.166" complete="100000">
    <pc:sldMkLst xmlns:pc="http://schemas.microsoft.com/office/powerpoint/2013/main/command">
      <pc:docMk/>
      <pc:sldMk cId="0" sldId="289"/>
    </pc:sldMkLst>
    <p188:txBody>
      <a:bodyPr/>
      <a:lstStyle/>
      <a:p>
        <a:r>
          <a:rPr lang="en-US"/>
          <a:t>Add dash in Annual Salary $32-$45</a:t>
        </a:r>
      </a:p>
    </p188:txBody>
  </p188:cm>
</p188:cmLst>
</file>

<file path=ppt/comments/modernComment_13C_8B016356.xml><?xml version="1.0" encoding="utf-8"?>
<p188:cmLst xmlns:a="http://schemas.openxmlformats.org/drawingml/2006/main" xmlns:r="http://schemas.openxmlformats.org/officeDocument/2006/relationships" xmlns:p188="http://schemas.microsoft.com/office/powerpoint/2018/8/main">
  <p188:cm id="{BE8DBB3B-A17D-4351-B229-673FBC4A7A0E}" authorId="{D5590787-3678-7A20-DFB2-846270C0DDF9}" status="resolved" created="2022-04-28T14:43:07.288" complete="100000">
    <pc:sldMkLst xmlns:pc="http://schemas.microsoft.com/office/powerpoint/2013/main/command">
      <pc:docMk/>
      <pc:sldMk cId="2332123990" sldId="316"/>
    </pc:sldMkLst>
    <p188:txBody>
      <a:bodyPr/>
      <a:lstStyle/>
      <a:p>
        <a:r>
          <a:rPr lang="en-US"/>
          <a:t>Add dash to Annual Salary to Annual Salary</a:t>
        </a:r>
      </a:p>
    </p188:txBody>
  </p188:cm>
</p188:cmLst>
</file>

<file path=ppt/comments/modernComment_13D_4F6AAF5C.xml><?xml version="1.0" encoding="utf-8"?>
<p188:cmLst xmlns:a="http://schemas.openxmlformats.org/drawingml/2006/main" xmlns:r="http://schemas.openxmlformats.org/officeDocument/2006/relationships" xmlns:p188="http://schemas.microsoft.com/office/powerpoint/2018/8/main">
  <p188:cm id="{8DC8A7A6-65F0-4D01-B8F1-D889104DD4D6}" authorId="{D5590787-3678-7A20-DFB2-846270C0DDF9}" status="resolved" created="2022-04-28T14:43:24.162" complete="100000">
    <pc:sldMkLst xmlns:pc="http://schemas.microsoft.com/office/powerpoint/2013/main/command">
      <pc:docMk/>
      <pc:sldMk cId="1332391772" sldId="317"/>
    </pc:sldMkLst>
    <p188:txBody>
      <a:bodyPr/>
      <a:lstStyle/>
      <a:p>
        <a:r>
          <a:rPr lang="en-US"/>
          <a:t>Add dash to Annual Salary</a:t>
        </a:r>
      </a:p>
    </p188:txBody>
  </p188:cm>
</p188:cmLst>
</file>

<file path=ppt/comments/modernComment_13F_61678C83.xml><?xml version="1.0" encoding="utf-8"?>
<p188:cmLst xmlns:a="http://schemas.openxmlformats.org/drawingml/2006/main" xmlns:r="http://schemas.openxmlformats.org/officeDocument/2006/relationships" xmlns:p188="http://schemas.microsoft.com/office/powerpoint/2018/8/main">
  <p188:cm id="{A481382F-7F98-4322-940B-FADE054FFE62}" authorId="{D5590787-3678-7A20-DFB2-846270C0DDF9}" status="resolved" created="2022-04-28T14:54:46.722" complete="100000">
    <pc:sldMkLst xmlns:pc="http://schemas.microsoft.com/office/powerpoint/2013/main/command">
      <pc:docMk/>
      <pc:sldMk cId="1634176131" sldId="319"/>
    </pc:sldMkLst>
    <p188:txBody>
      <a:bodyPr/>
      <a:lstStyle/>
      <a:p>
        <a:r>
          <a:rPr lang="en-US"/>
          <a:t>Add border to graphics</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5FEE8-9A51-43A0-AED7-DF673CEDE8F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F865963-2F15-4596-9CFE-CABF8679E82A}">
      <dgm:prSet custT="1"/>
      <dgm:spPr/>
      <dgm:t>
        <a:bodyPr/>
        <a:lstStyle/>
        <a:p>
          <a:pPr>
            <a:lnSpc>
              <a:spcPct val="100000"/>
            </a:lnSpc>
            <a:defRPr cap="all"/>
          </a:pPr>
          <a:r>
            <a:rPr lang="en-US" sz="2400" b="1" dirty="0">
              <a:latin typeface="Avenir Next" panose="020B0503020202020204" pitchFamily="34" charset="0"/>
            </a:rPr>
            <a:t>Great Careers</a:t>
          </a:r>
        </a:p>
      </dgm:t>
    </dgm:pt>
    <dgm:pt modelId="{E660F441-65B8-4ABE-85DE-CE40CCD0CFEE}" type="parTrans" cxnId="{0741177A-97DF-4F25-BF8E-C39046409DC5}">
      <dgm:prSet/>
      <dgm:spPr/>
      <dgm:t>
        <a:bodyPr/>
        <a:lstStyle/>
        <a:p>
          <a:endParaRPr lang="en-US" sz="2400" b="1">
            <a:latin typeface="Avenir Next" panose="020B0503020202020204" pitchFamily="34" charset="0"/>
          </a:endParaRPr>
        </a:p>
      </dgm:t>
    </dgm:pt>
    <dgm:pt modelId="{D399263C-AD6D-4026-BD6E-84C9351ABBA9}" type="sibTrans" cxnId="{0741177A-97DF-4F25-BF8E-C39046409DC5}">
      <dgm:prSet/>
      <dgm:spPr/>
      <dgm:t>
        <a:bodyPr/>
        <a:lstStyle/>
        <a:p>
          <a:pPr>
            <a:lnSpc>
              <a:spcPct val="100000"/>
            </a:lnSpc>
          </a:pPr>
          <a:endParaRPr lang="en-US" sz="2400" b="1">
            <a:latin typeface="Avenir Next" panose="020B0503020202020204" pitchFamily="34" charset="0"/>
          </a:endParaRPr>
        </a:p>
      </dgm:t>
    </dgm:pt>
    <dgm:pt modelId="{ED81CCA2-0DEA-4D5B-A735-E48EF5D2BF74}">
      <dgm:prSet custT="1"/>
      <dgm:spPr/>
      <dgm:t>
        <a:bodyPr/>
        <a:lstStyle/>
        <a:p>
          <a:pPr>
            <a:lnSpc>
              <a:spcPct val="100000"/>
            </a:lnSpc>
            <a:defRPr cap="all"/>
          </a:pPr>
          <a:r>
            <a:rPr lang="en-US" sz="2400" b="1">
              <a:latin typeface="Avenir Next" panose="020B0503020202020204" pitchFamily="34" charset="0"/>
            </a:rPr>
            <a:t>Great Futures</a:t>
          </a:r>
        </a:p>
      </dgm:t>
    </dgm:pt>
    <dgm:pt modelId="{0F7EBC2A-5D80-4903-836D-FB43E6B4525F}" type="parTrans" cxnId="{93CD3416-5201-4726-AF99-222600BA8473}">
      <dgm:prSet/>
      <dgm:spPr/>
      <dgm:t>
        <a:bodyPr/>
        <a:lstStyle/>
        <a:p>
          <a:endParaRPr lang="en-US" sz="2400" b="1">
            <a:latin typeface="Avenir Next" panose="020B0503020202020204" pitchFamily="34" charset="0"/>
          </a:endParaRPr>
        </a:p>
      </dgm:t>
    </dgm:pt>
    <dgm:pt modelId="{6FB8973B-A934-4EDA-BB94-F6AD905A5E0E}" type="sibTrans" cxnId="{93CD3416-5201-4726-AF99-222600BA8473}">
      <dgm:prSet/>
      <dgm:spPr/>
      <dgm:t>
        <a:bodyPr/>
        <a:lstStyle/>
        <a:p>
          <a:pPr>
            <a:lnSpc>
              <a:spcPct val="100000"/>
            </a:lnSpc>
          </a:pPr>
          <a:endParaRPr lang="en-US" sz="2400" b="1">
            <a:latin typeface="Avenir Next" panose="020B0503020202020204" pitchFamily="34" charset="0"/>
          </a:endParaRPr>
        </a:p>
      </dgm:t>
    </dgm:pt>
    <dgm:pt modelId="{B77EBC29-7E17-45E8-8603-0F4C130EF1A9}">
      <dgm:prSet custT="1"/>
      <dgm:spPr/>
      <dgm:t>
        <a:bodyPr/>
        <a:lstStyle/>
        <a:p>
          <a:pPr>
            <a:lnSpc>
              <a:spcPct val="100000"/>
            </a:lnSpc>
            <a:defRPr cap="all"/>
          </a:pPr>
          <a:r>
            <a:rPr lang="en-US" sz="2400" b="1">
              <a:latin typeface="Avenir Next" panose="020B0503020202020204" pitchFamily="34" charset="0"/>
            </a:rPr>
            <a:t>Great Lifestyle</a:t>
          </a:r>
        </a:p>
      </dgm:t>
    </dgm:pt>
    <dgm:pt modelId="{F3220A07-B7A4-4416-9A4E-91BDA9664B6D}" type="parTrans" cxnId="{6D352F1B-6256-4F11-9FA3-949B5467D200}">
      <dgm:prSet/>
      <dgm:spPr/>
      <dgm:t>
        <a:bodyPr/>
        <a:lstStyle/>
        <a:p>
          <a:endParaRPr lang="en-US" sz="2400" b="1">
            <a:latin typeface="Avenir Next" panose="020B0503020202020204" pitchFamily="34" charset="0"/>
          </a:endParaRPr>
        </a:p>
      </dgm:t>
    </dgm:pt>
    <dgm:pt modelId="{0D580BA7-2A8C-4A54-A333-91050A6364E6}" type="sibTrans" cxnId="{6D352F1B-6256-4F11-9FA3-949B5467D200}">
      <dgm:prSet/>
      <dgm:spPr/>
      <dgm:t>
        <a:bodyPr/>
        <a:lstStyle/>
        <a:p>
          <a:pPr>
            <a:lnSpc>
              <a:spcPct val="100000"/>
            </a:lnSpc>
          </a:pPr>
          <a:endParaRPr lang="en-US" sz="2400" b="1">
            <a:latin typeface="Avenir Next" panose="020B0503020202020204" pitchFamily="34" charset="0"/>
          </a:endParaRPr>
        </a:p>
      </dgm:t>
    </dgm:pt>
    <dgm:pt modelId="{1FA048BE-73BE-4B59-8EC8-C5F996080090}">
      <dgm:prSet custT="1"/>
      <dgm:spPr/>
      <dgm:t>
        <a:bodyPr/>
        <a:lstStyle/>
        <a:p>
          <a:pPr>
            <a:lnSpc>
              <a:spcPct val="100000"/>
            </a:lnSpc>
            <a:defRPr cap="all"/>
          </a:pPr>
          <a:r>
            <a:rPr lang="en-US" sz="2400" b="1" dirty="0">
              <a:latin typeface="Avenir Next" panose="020B0503020202020204" pitchFamily="34" charset="0"/>
            </a:rPr>
            <a:t>Why not YOU?</a:t>
          </a:r>
        </a:p>
      </dgm:t>
    </dgm:pt>
    <dgm:pt modelId="{6EFA326A-DE01-40A8-8CD3-BEEF57BCE638}" type="parTrans" cxnId="{AC487169-D227-4BF7-8402-A42F1F3AC5C3}">
      <dgm:prSet/>
      <dgm:spPr/>
      <dgm:t>
        <a:bodyPr/>
        <a:lstStyle/>
        <a:p>
          <a:endParaRPr lang="en-US" sz="2400" b="1">
            <a:latin typeface="Avenir Next" panose="020B0503020202020204" pitchFamily="34" charset="0"/>
          </a:endParaRPr>
        </a:p>
      </dgm:t>
    </dgm:pt>
    <dgm:pt modelId="{A4C553B7-E23E-4F07-BFDD-103D3126DFFC}" type="sibTrans" cxnId="{AC487169-D227-4BF7-8402-A42F1F3AC5C3}">
      <dgm:prSet/>
      <dgm:spPr/>
      <dgm:t>
        <a:bodyPr/>
        <a:lstStyle/>
        <a:p>
          <a:endParaRPr lang="en-US" sz="2400" b="1">
            <a:latin typeface="Avenir Next" panose="020B0503020202020204" pitchFamily="34" charset="0"/>
          </a:endParaRPr>
        </a:p>
      </dgm:t>
    </dgm:pt>
    <dgm:pt modelId="{A17E8441-3E12-4A54-A0E6-975B2735D6D2}" type="pres">
      <dgm:prSet presAssocID="{2705FEE8-9A51-43A0-AED7-DF673CEDE8F2}" presName="root" presStyleCnt="0">
        <dgm:presLayoutVars>
          <dgm:dir/>
          <dgm:resizeHandles val="exact"/>
        </dgm:presLayoutVars>
      </dgm:prSet>
      <dgm:spPr/>
    </dgm:pt>
    <dgm:pt modelId="{CC492C6B-857C-4893-A9F3-57AB3C629CB8}" type="pres">
      <dgm:prSet presAssocID="{FF865963-2F15-4596-9CFE-CABF8679E82A}" presName="compNode" presStyleCnt="0"/>
      <dgm:spPr/>
    </dgm:pt>
    <dgm:pt modelId="{79058099-B2AD-45A5-B1F0-BA6DB8C79942}" type="pres">
      <dgm:prSet presAssocID="{FF865963-2F15-4596-9CFE-CABF8679E82A}" presName="iconBgRect" presStyleLbl="bgShp" presStyleIdx="0" presStyleCnt="4" custScaleX="126108" custScaleY="126107"/>
      <dgm:spPr/>
    </dgm:pt>
    <dgm:pt modelId="{A636B6E8-D6B0-45CB-B6B2-79EE946136D8}" type="pres">
      <dgm:prSet presAssocID="{FF865963-2F15-4596-9CFE-CABF8679E82A}" presName="iconRect" presStyleLbl="node1" presStyleIdx="0" presStyleCnt="4" custScaleX="160015" custScaleY="1600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44807AD2-B563-42AC-9EEE-13E53BE47ED5}" type="pres">
      <dgm:prSet presAssocID="{FF865963-2F15-4596-9CFE-CABF8679E82A}" presName="spaceRect" presStyleCnt="0"/>
      <dgm:spPr/>
    </dgm:pt>
    <dgm:pt modelId="{E6C543EB-E53F-47FF-9180-B959F70D89AD}" type="pres">
      <dgm:prSet presAssocID="{FF865963-2F15-4596-9CFE-CABF8679E82A}" presName="textRect" presStyleLbl="revTx" presStyleIdx="0" presStyleCnt="4">
        <dgm:presLayoutVars>
          <dgm:chMax val="1"/>
          <dgm:chPref val="1"/>
        </dgm:presLayoutVars>
      </dgm:prSet>
      <dgm:spPr/>
    </dgm:pt>
    <dgm:pt modelId="{523B6971-1CCE-4D79-82AA-FD3FBEB9DC68}" type="pres">
      <dgm:prSet presAssocID="{D399263C-AD6D-4026-BD6E-84C9351ABBA9}" presName="sibTrans" presStyleCnt="0"/>
      <dgm:spPr/>
    </dgm:pt>
    <dgm:pt modelId="{49113C27-246C-4B1F-8F57-241A6C1A6F61}" type="pres">
      <dgm:prSet presAssocID="{ED81CCA2-0DEA-4D5B-A735-E48EF5D2BF74}" presName="compNode" presStyleCnt="0"/>
      <dgm:spPr/>
    </dgm:pt>
    <dgm:pt modelId="{F60C67BD-3263-474C-B4A7-846695E831C5}" type="pres">
      <dgm:prSet presAssocID="{ED81CCA2-0DEA-4D5B-A735-E48EF5D2BF74}" presName="iconBgRect" presStyleLbl="bgShp" presStyleIdx="1" presStyleCnt="4" custScaleX="126108" custScaleY="126107"/>
      <dgm:spPr/>
    </dgm:pt>
    <dgm:pt modelId="{11B95BB6-089D-4474-B4DB-D57D0A328CDD}" type="pres">
      <dgm:prSet presAssocID="{ED81CCA2-0DEA-4D5B-A735-E48EF5D2BF74}" presName="iconRect" presStyleLbl="node1" presStyleIdx="1" presStyleCnt="4" custScaleX="160015" custScaleY="1600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pstairs with solid fill"/>
        </a:ext>
      </dgm:extLst>
    </dgm:pt>
    <dgm:pt modelId="{2B2C73E0-6F99-44CD-A389-171051BDD155}" type="pres">
      <dgm:prSet presAssocID="{ED81CCA2-0DEA-4D5B-A735-E48EF5D2BF74}" presName="spaceRect" presStyleCnt="0"/>
      <dgm:spPr/>
    </dgm:pt>
    <dgm:pt modelId="{F68089A0-37B0-448C-A3AF-1B5B7DFCD157}" type="pres">
      <dgm:prSet presAssocID="{ED81CCA2-0DEA-4D5B-A735-E48EF5D2BF74}" presName="textRect" presStyleLbl="revTx" presStyleIdx="1" presStyleCnt="4">
        <dgm:presLayoutVars>
          <dgm:chMax val="1"/>
          <dgm:chPref val="1"/>
        </dgm:presLayoutVars>
      </dgm:prSet>
      <dgm:spPr/>
    </dgm:pt>
    <dgm:pt modelId="{BE579F50-62D9-4EEE-98BC-145EE712AC93}" type="pres">
      <dgm:prSet presAssocID="{6FB8973B-A934-4EDA-BB94-F6AD905A5E0E}" presName="sibTrans" presStyleCnt="0"/>
      <dgm:spPr/>
    </dgm:pt>
    <dgm:pt modelId="{1628FBF2-C389-4C4B-8071-FE12E1C6433A}" type="pres">
      <dgm:prSet presAssocID="{B77EBC29-7E17-45E8-8603-0F4C130EF1A9}" presName="compNode" presStyleCnt="0"/>
      <dgm:spPr/>
    </dgm:pt>
    <dgm:pt modelId="{29010B72-B849-4729-9B4F-C1426E34921E}" type="pres">
      <dgm:prSet presAssocID="{B77EBC29-7E17-45E8-8603-0F4C130EF1A9}" presName="iconBgRect" presStyleLbl="bgShp" presStyleIdx="2" presStyleCnt="4" custScaleX="126108" custScaleY="126107"/>
      <dgm:spPr/>
    </dgm:pt>
    <dgm:pt modelId="{1AF028E4-A2AA-474E-B453-84ABA38234BD}" type="pres">
      <dgm:prSet presAssocID="{B77EBC29-7E17-45E8-8603-0F4C130EF1A9}" presName="iconRect" presStyleLbl="node1" presStyleIdx="2" presStyleCnt="4" custScaleX="160015" custScaleY="1600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44F85878-C2EA-43C3-8419-C64C7885C441}" type="pres">
      <dgm:prSet presAssocID="{B77EBC29-7E17-45E8-8603-0F4C130EF1A9}" presName="spaceRect" presStyleCnt="0"/>
      <dgm:spPr/>
    </dgm:pt>
    <dgm:pt modelId="{6E6E2C1C-750E-43E4-81AA-82AD25286A90}" type="pres">
      <dgm:prSet presAssocID="{B77EBC29-7E17-45E8-8603-0F4C130EF1A9}" presName="textRect" presStyleLbl="revTx" presStyleIdx="2" presStyleCnt="4">
        <dgm:presLayoutVars>
          <dgm:chMax val="1"/>
          <dgm:chPref val="1"/>
        </dgm:presLayoutVars>
      </dgm:prSet>
      <dgm:spPr/>
    </dgm:pt>
    <dgm:pt modelId="{7CF68A40-9972-4358-8DB1-1988501F5A39}" type="pres">
      <dgm:prSet presAssocID="{0D580BA7-2A8C-4A54-A333-91050A6364E6}" presName="sibTrans" presStyleCnt="0"/>
      <dgm:spPr/>
    </dgm:pt>
    <dgm:pt modelId="{38C0EE7B-C2C4-433A-BFB8-175946C95F73}" type="pres">
      <dgm:prSet presAssocID="{1FA048BE-73BE-4B59-8EC8-C5F996080090}" presName="compNode" presStyleCnt="0"/>
      <dgm:spPr/>
    </dgm:pt>
    <dgm:pt modelId="{988EEA57-1284-4892-9ED6-2A6EE48863D8}" type="pres">
      <dgm:prSet presAssocID="{1FA048BE-73BE-4B59-8EC8-C5F996080090}" presName="iconBgRect" presStyleLbl="bgShp" presStyleIdx="3" presStyleCnt="4" custScaleX="126108" custScaleY="126107"/>
      <dgm:spPr/>
    </dgm:pt>
    <dgm:pt modelId="{705780DD-631B-4002-8699-5497C63617D4}" type="pres">
      <dgm:prSet presAssocID="{1FA048BE-73BE-4B59-8EC8-C5F996080090}" presName="iconRect" presStyleLbl="node1" presStyleIdx="3" presStyleCnt="4" custScaleX="160015" custScaleY="1600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1EB6FD56-2516-4AE4-AA7B-9BFA71395731}" type="pres">
      <dgm:prSet presAssocID="{1FA048BE-73BE-4B59-8EC8-C5F996080090}" presName="spaceRect" presStyleCnt="0"/>
      <dgm:spPr/>
    </dgm:pt>
    <dgm:pt modelId="{41EDA8E3-A75F-484A-BC3F-FE2FC8DBE1D4}" type="pres">
      <dgm:prSet presAssocID="{1FA048BE-73BE-4B59-8EC8-C5F996080090}" presName="textRect" presStyleLbl="revTx" presStyleIdx="3" presStyleCnt="4">
        <dgm:presLayoutVars>
          <dgm:chMax val="1"/>
          <dgm:chPref val="1"/>
        </dgm:presLayoutVars>
      </dgm:prSet>
      <dgm:spPr/>
    </dgm:pt>
  </dgm:ptLst>
  <dgm:cxnLst>
    <dgm:cxn modelId="{93CD3416-5201-4726-AF99-222600BA8473}" srcId="{2705FEE8-9A51-43A0-AED7-DF673CEDE8F2}" destId="{ED81CCA2-0DEA-4D5B-A735-E48EF5D2BF74}" srcOrd="1" destOrd="0" parTransId="{0F7EBC2A-5D80-4903-836D-FB43E6B4525F}" sibTransId="{6FB8973B-A934-4EDA-BB94-F6AD905A5E0E}"/>
    <dgm:cxn modelId="{6D352F1B-6256-4F11-9FA3-949B5467D200}" srcId="{2705FEE8-9A51-43A0-AED7-DF673CEDE8F2}" destId="{B77EBC29-7E17-45E8-8603-0F4C130EF1A9}" srcOrd="2" destOrd="0" parTransId="{F3220A07-B7A4-4416-9A4E-91BDA9664B6D}" sibTransId="{0D580BA7-2A8C-4A54-A333-91050A6364E6}"/>
    <dgm:cxn modelId="{75E81F2E-081E-480C-9F69-0CC13739B573}" type="presOf" srcId="{1FA048BE-73BE-4B59-8EC8-C5F996080090}" destId="{41EDA8E3-A75F-484A-BC3F-FE2FC8DBE1D4}" srcOrd="0" destOrd="0" presId="urn:microsoft.com/office/officeart/2018/5/layout/IconCircleLabelList"/>
    <dgm:cxn modelId="{AC487169-D227-4BF7-8402-A42F1F3AC5C3}" srcId="{2705FEE8-9A51-43A0-AED7-DF673CEDE8F2}" destId="{1FA048BE-73BE-4B59-8EC8-C5F996080090}" srcOrd="3" destOrd="0" parTransId="{6EFA326A-DE01-40A8-8CD3-BEEF57BCE638}" sibTransId="{A4C553B7-E23E-4F07-BFDD-103D3126DFFC}"/>
    <dgm:cxn modelId="{395A8B6B-411F-49D1-8B01-3D23E8EA37A1}" type="presOf" srcId="{2705FEE8-9A51-43A0-AED7-DF673CEDE8F2}" destId="{A17E8441-3E12-4A54-A0E6-975B2735D6D2}" srcOrd="0" destOrd="0" presId="urn:microsoft.com/office/officeart/2018/5/layout/IconCircleLabelList"/>
    <dgm:cxn modelId="{0741177A-97DF-4F25-BF8E-C39046409DC5}" srcId="{2705FEE8-9A51-43A0-AED7-DF673CEDE8F2}" destId="{FF865963-2F15-4596-9CFE-CABF8679E82A}" srcOrd="0" destOrd="0" parTransId="{E660F441-65B8-4ABE-85DE-CE40CCD0CFEE}" sibTransId="{D399263C-AD6D-4026-BD6E-84C9351ABBA9}"/>
    <dgm:cxn modelId="{9E3BED8C-BFB9-44A3-B957-85E9019D0611}" type="presOf" srcId="{B77EBC29-7E17-45E8-8603-0F4C130EF1A9}" destId="{6E6E2C1C-750E-43E4-81AA-82AD25286A90}" srcOrd="0" destOrd="0" presId="urn:microsoft.com/office/officeart/2018/5/layout/IconCircleLabelList"/>
    <dgm:cxn modelId="{8C3251A3-9460-4518-AC8F-9608D9037AF1}" type="presOf" srcId="{FF865963-2F15-4596-9CFE-CABF8679E82A}" destId="{E6C543EB-E53F-47FF-9180-B959F70D89AD}" srcOrd="0" destOrd="0" presId="urn:microsoft.com/office/officeart/2018/5/layout/IconCircleLabelList"/>
    <dgm:cxn modelId="{FE090BC2-B6B7-4B6D-BBB9-51660A38BE03}" type="presOf" srcId="{ED81CCA2-0DEA-4D5B-A735-E48EF5D2BF74}" destId="{F68089A0-37B0-448C-A3AF-1B5B7DFCD157}" srcOrd="0" destOrd="0" presId="urn:microsoft.com/office/officeart/2018/5/layout/IconCircleLabelList"/>
    <dgm:cxn modelId="{B696178E-5EEB-4EB8-BAEB-2094D3717667}" type="presParOf" srcId="{A17E8441-3E12-4A54-A0E6-975B2735D6D2}" destId="{CC492C6B-857C-4893-A9F3-57AB3C629CB8}" srcOrd="0" destOrd="0" presId="urn:microsoft.com/office/officeart/2018/5/layout/IconCircleLabelList"/>
    <dgm:cxn modelId="{743CDB83-986E-4524-A24E-68F078B45265}" type="presParOf" srcId="{CC492C6B-857C-4893-A9F3-57AB3C629CB8}" destId="{79058099-B2AD-45A5-B1F0-BA6DB8C79942}" srcOrd="0" destOrd="0" presId="urn:microsoft.com/office/officeart/2018/5/layout/IconCircleLabelList"/>
    <dgm:cxn modelId="{4C07B5B0-A886-413C-9DEC-5AB357A71DE0}" type="presParOf" srcId="{CC492C6B-857C-4893-A9F3-57AB3C629CB8}" destId="{A636B6E8-D6B0-45CB-B6B2-79EE946136D8}" srcOrd="1" destOrd="0" presId="urn:microsoft.com/office/officeart/2018/5/layout/IconCircleLabelList"/>
    <dgm:cxn modelId="{87093683-63B6-423C-BC89-E49D8A3F72E5}" type="presParOf" srcId="{CC492C6B-857C-4893-A9F3-57AB3C629CB8}" destId="{44807AD2-B563-42AC-9EEE-13E53BE47ED5}" srcOrd="2" destOrd="0" presId="urn:microsoft.com/office/officeart/2018/5/layout/IconCircleLabelList"/>
    <dgm:cxn modelId="{B3BEC13F-86D0-4471-BCAD-CC9D2A536E56}" type="presParOf" srcId="{CC492C6B-857C-4893-A9F3-57AB3C629CB8}" destId="{E6C543EB-E53F-47FF-9180-B959F70D89AD}" srcOrd="3" destOrd="0" presId="urn:microsoft.com/office/officeart/2018/5/layout/IconCircleLabelList"/>
    <dgm:cxn modelId="{363F29C2-1E14-48EB-A6D4-DB47754A823F}" type="presParOf" srcId="{A17E8441-3E12-4A54-A0E6-975B2735D6D2}" destId="{523B6971-1CCE-4D79-82AA-FD3FBEB9DC68}" srcOrd="1" destOrd="0" presId="urn:microsoft.com/office/officeart/2018/5/layout/IconCircleLabelList"/>
    <dgm:cxn modelId="{482D9830-646E-42AE-BC31-0A13B601C7F3}" type="presParOf" srcId="{A17E8441-3E12-4A54-A0E6-975B2735D6D2}" destId="{49113C27-246C-4B1F-8F57-241A6C1A6F61}" srcOrd="2" destOrd="0" presId="urn:microsoft.com/office/officeart/2018/5/layout/IconCircleLabelList"/>
    <dgm:cxn modelId="{FEAA464C-E141-49F8-88E4-DC2190AB09C2}" type="presParOf" srcId="{49113C27-246C-4B1F-8F57-241A6C1A6F61}" destId="{F60C67BD-3263-474C-B4A7-846695E831C5}" srcOrd="0" destOrd="0" presId="urn:microsoft.com/office/officeart/2018/5/layout/IconCircleLabelList"/>
    <dgm:cxn modelId="{87765663-1A3B-4935-A585-4B9F70F76BD2}" type="presParOf" srcId="{49113C27-246C-4B1F-8F57-241A6C1A6F61}" destId="{11B95BB6-089D-4474-B4DB-D57D0A328CDD}" srcOrd="1" destOrd="0" presId="urn:microsoft.com/office/officeart/2018/5/layout/IconCircleLabelList"/>
    <dgm:cxn modelId="{F3F50CC7-750C-4524-AD5A-DDCA18843A43}" type="presParOf" srcId="{49113C27-246C-4B1F-8F57-241A6C1A6F61}" destId="{2B2C73E0-6F99-44CD-A389-171051BDD155}" srcOrd="2" destOrd="0" presId="urn:microsoft.com/office/officeart/2018/5/layout/IconCircleLabelList"/>
    <dgm:cxn modelId="{6DC2CEA5-E82D-49A7-8EF2-A3F3B39FC08B}" type="presParOf" srcId="{49113C27-246C-4B1F-8F57-241A6C1A6F61}" destId="{F68089A0-37B0-448C-A3AF-1B5B7DFCD157}" srcOrd="3" destOrd="0" presId="urn:microsoft.com/office/officeart/2018/5/layout/IconCircleLabelList"/>
    <dgm:cxn modelId="{72674D6E-02AE-46A5-A963-FDB0166466E6}" type="presParOf" srcId="{A17E8441-3E12-4A54-A0E6-975B2735D6D2}" destId="{BE579F50-62D9-4EEE-98BC-145EE712AC93}" srcOrd="3" destOrd="0" presId="urn:microsoft.com/office/officeart/2018/5/layout/IconCircleLabelList"/>
    <dgm:cxn modelId="{6AFE95A0-D157-495D-8E71-3997D275493E}" type="presParOf" srcId="{A17E8441-3E12-4A54-A0E6-975B2735D6D2}" destId="{1628FBF2-C389-4C4B-8071-FE12E1C6433A}" srcOrd="4" destOrd="0" presId="urn:microsoft.com/office/officeart/2018/5/layout/IconCircleLabelList"/>
    <dgm:cxn modelId="{F1114AFD-FBCE-44A4-8304-E020C1397E1B}" type="presParOf" srcId="{1628FBF2-C389-4C4B-8071-FE12E1C6433A}" destId="{29010B72-B849-4729-9B4F-C1426E34921E}" srcOrd="0" destOrd="0" presId="urn:microsoft.com/office/officeart/2018/5/layout/IconCircleLabelList"/>
    <dgm:cxn modelId="{EAF9E39C-735F-4831-ABB4-05ED93539006}" type="presParOf" srcId="{1628FBF2-C389-4C4B-8071-FE12E1C6433A}" destId="{1AF028E4-A2AA-474E-B453-84ABA38234BD}" srcOrd="1" destOrd="0" presId="urn:microsoft.com/office/officeart/2018/5/layout/IconCircleLabelList"/>
    <dgm:cxn modelId="{2AD1FAAB-62CD-432D-A30D-C2A8F18FD941}" type="presParOf" srcId="{1628FBF2-C389-4C4B-8071-FE12E1C6433A}" destId="{44F85878-C2EA-43C3-8419-C64C7885C441}" srcOrd="2" destOrd="0" presId="urn:microsoft.com/office/officeart/2018/5/layout/IconCircleLabelList"/>
    <dgm:cxn modelId="{577E21AB-AE2A-4893-8C2D-2B1426771AF6}" type="presParOf" srcId="{1628FBF2-C389-4C4B-8071-FE12E1C6433A}" destId="{6E6E2C1C-750E-43E4-81AA-82AD25286A90}" srcOrd="3" destOrd="0" presId="urn:microsoft.com/office/officeart/2018/5/layout/IconCircleLabelList"/>
    <dgm:cxn modelId="{27BE9F7E-7786-4985-8D8A-5E15EFA31C9B}" type="presParOf" srcId="{A17E8441-3E12-4A54-A0E6-975B2735D6D2}" destId="{7CF68A40-9972-4358-8DB1-1988501F5A39}" srcOrd="5" destOrd="0" presId="urn:microsoft.com/office/officeart/2018/5/layout/IconCircleLabelList"/>
    <dgm:cxn modelId="{C9FB116B-8396-46C5-B894-F2B415BCCB7F}" type="presParOf" srcId="{A17E8441-3E12-4A54-A0E6-975B2735D6D2}" destId="{38C0EE7B-C2C4-433A-BFB8-175946C95F73}" srcOrd="6" destOrd="0" presId="urn:microsoft.com/office/officeart/2018/5/layout/IconCircleLabelList"/>
    <dgm:cxn modelId="{A959AF5D-377A-47D4-9F92-1743050666CE}" type="presParOf" srcId="{38C0EE7B-C2C4-433A-BFB8-175946C95F73}" destId="{988EEA57-1284-4892-9ED6-2A6EE48863D8}" srcOrd="0" destOrd="0" presId="urn:microsoft.com/office/officeart/2018/5/layout/IconCircleLabelList"/>
    <dgm:cxn modelId="{2FC6045C-5585-4502-9024-9D480A726BE5}" type="presParOf" srcId="{38C0EE7B-C2C4-433A-BFB8-175946C95F73}" destId="{705780DD-631B-4002-8699-5497C63617D4}" srcOrd="1" destOrd="0" presId="urn:microsoft.com/office/officeart/2018/5/layout/IconCircleLabelList"/>
    <dgm:cxn modelId="{5C0AD95C-85B5-4C6A-983B-E01BF7FFC65F}" type="presParOf" srcId="{38C0EE7B-C2C4-433A-BFB8-175946C95F73}" destId="{1EB6FD56-2516-4AE4-AA7B-9BFA71395731}" srcOrd="2" destOrd="0" presId="urn:microsoft.com/office/officeart/2018/5/layout/IconCircleLabelList"/>
    <dgm:cxn modelId="{2DB98431-3202-42D8-97AE-9352770A5686}" type="presParOf" srcId="{38C0EE7B-C2C4-433A-BFB8-175946C95F73}" destId="{41EDA8E3-A75F-484A-BC3F-FE2FC8DBE1D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285F64-07C4-4DD2-9F3D-D237FA268DF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88BCC7-3C72-4FBF-83E1-5BC93E33F3B3}">
      <dgm:prSet/>
      <dgm:spPr/>
      <dgm:t>
        <a:bodyPr/>
        <a:lstStyle/>
        <a:p>
          <a:r>
            <a:rPr lang="en-US" b="1" i="0" baseline="0"/>
            <a:t>Do you get excited about …</a:t>
          </a:r>
          <a:endParaRPr lang="en-US"/>
        </a:p>
      </dgm:t>
    </dgm:pt>
    <dgm:pt modelId="{E0EA4182-467E-42B9-ACC9-81E588CCFBD6}" type="parTrans" cxnId="{8A0C123B-E3F9-4C69-A852-0647FFF899AE}">
      <dgm:prSet/>
      <dgm:spPr/>
      <dgm:t>
        <a:bodyPr/>
        <a:lstStyle/>
        <a:p>
          <a:endParaRPr lang="en-US"/>
        </a:p>
      </dgm:t>
    </dgm:pt>
    <dgm:pt modelId="{28BD9D3A-BBE2-41DF-A06F-9F7BCDF9B823}" type="sibTrans" cxnId="{8A0C123B-E3F9-4C69-A852-0647FFF899AE}">
      <dgm:prSet/>
      <dgm:spPr/>
      <dgm:t>
        <a:bodyPr/>
        <a:lstStyle/>
        <a:p>
          <a:endParaRPr lang="en-US"/>
        </a:p>
      </dgm:t>
    </dgm:pt>
    <dgm:pt modelId="{0C637363-F85B-416F-AFC6-0DEAB4C553A4}">
      <dgm:prSet/>
      <dgm:spPr/>
      <dgm:t>
        <a:bodyPr/>
        <a:lstStyle/>
        <a:p>
          <a:r>
            <a:rPr lang="en-US"/>
            <a:t>making things and taking them apart?</a:t>
          </a:r>
        </a:p>
      </dgm:t>
    </dgm:pt>
    <dgm:pt modelId="{BE1AF42C-B82D-498B-9A6B-F3D91E392EAD}" type="parTrans" cxnId="{B55FA06E-1EB4-4672-98E7-C2C89F0D9182}">
      <dgm:prSet/>
      <dgm:spPr/>
      <dgm:t>
        <a:bodyPr/>
        <a:lstStyle/>
        <a:p>
          <a:endParaRPr lang="en-US"/>
        </a:p>
      </dgm:t>
    </dgm:pt>
    <dgm:pt modelId="{E6E45AB3-BD1D-4FB1-8508-B327178E37B3}" type="sibTrans" cxnId="{B55FA06E-1EB4-4672-98E7-C2C89F0D9182}">
      <dgm:prSet/>
      <dgm:spPr/>
      <dgm:t>
        <a:bodyPr/>
        <a:lstStyle/>
        <a:p>
          <a:endParaRPr lang="en-US"/>
        </a:p>
      </dgm:t>
    </dgm:pt>
    <dgm:pt modelId="{3CC3096C-7843-4698-8668-CFB1CCC2CD37}">
      <dgm:prSet/>
      <dgm:spPr/>
      <dgm:t>
        <a:bodyPr/>
        <a:lstStyle/>
        <a:p>
          <a:r>
            <a:rPr lang="en-US" i="0" baseline="0"/>
            <a:t>thinking about how</a:t>
          </a:r>
          <a:r>
            <a:rPr lang="en-US" i="0"/>
            <a:t> to make products better?</a:t>
          </a:r>
          <a:endParaRPr lang="en-US"/>
        </a:p>
      </dgm:t>
    </dgm:pt>
    <dgm:pt modelId="{37B90719-1A29-4FAC-B2BF-104A63E5EFF3}" type="parTrans" cxnId="{315C2902-FFB6-463A-A493-6CD75DB3B378}">
      <dgm:prSet/>
      <dgm:spPr/>
      <dgm:t>
        <a:bodyPr/>
        <a:lstStyle/>
        <a:p>
          <a:endParaRPr lang="en-US"/>
        </a:p>
      </dgm:t>
    </dgm:pt>
    <dgm:pt modelId="{8547CC36-ADE5-44BF-94EF-C718E42C8E7E}" type="sibTrans" cxnId="{315C2902-FFB6-463A-A493-6CD75DB3B378}">
      <dgm:prSet/>
      <dgm:spPr/>
      <dgm:t>
        <a:bodyPr/>
        <a:lstStyle/>
        <a:p>
          <a:endParaRPr lang="en-US"/>
        </a:p>
      </dgm:t>
    </dgm:pt>
    <dgm:pt modelId="{1B488ED9-6F17-4DFA-A8C4-9334DB3381DC}">
      <dgm:prSet/>
      <dgm:spPr/>
      <dgm:t>
        <a:bodyPr/>
        <a:lstStyle/>
        <a:p>
          <a:r>
            <a:rPr lang="en-US" baseline="0"/>
            <a:t>using</a:t>
          </a:r>
          <a:r>
            <a:rPr lang="en-US"/>
            <a:t> new technologies and software?</a:t>
          </a:r>
        </a:p>
      </dgm:t>
    </dgm:pt>
    <dgm:pt modelId="{7D62FEC2-CCD6-4C1F-BE5F-FC5F1F1AC763}" type="parTrans" cxnId="{4A57D9F7-CD75-4747-B9E1-36B1F9767410}">
      <dgm:prSet/>
      <dgm:spPr/>
      <dgm:t>
        <a:bodyPr/>
        <a:lstStyle/>
        <a:p>
          <a:endParaRPr lang="en-US"/>
        </a:p>
      </dgm:t>
    </dgm:pt>
    <dgm:pt modelId="{E884DF88-0FB5-4389-90D4-2D4F14D9F98E}" type="sibTrans" cxnId="{4A57D9F7-CD75-4747-B9E1-36B1F9767410}">
      <dgm:prSet/>
      <dgm:spPr/>
      <dgm:t>
        <a:bodyPr/>
        <a:lstStyle/>
        <a:p>
          <a:endParaRPr lang="en-US"/>
        </a:p>
      </dgm:t>
    </dgm:pt>
    <dgm:pt modelId="{F0AC5A9D-8F73-4FF4-9305-8207D89557B7}">
      <dgm:prSet/>
      <dgm:spPr/>
      <dgm:t>
        <a:bodyPr/>
        <a:lstStyle/>
        <a:p>
          <a:r>
            <a:rPr lang="en-US" i="0" baseline="0"/>
            <a:t>working</a:t>
          </a:r>
          <a:r>
            <a:rPr lang="en-US" i="0"/>
            <a:t> with others in teams?</a:t>
          </a:r>
          <a:endParaRPr lang="en-US"/>
        </a:p>
      </dgm:t>
    </dgm:pt>
    <dgm:pt modelId="{482F35BA-0612-4D67-BB21-831BDE00EBFC}" type="parTrans" cxnId="{DC17C15A-285F-4CC2-B28C-5B19DAE3FFFD}">
      <dgm:prSet/>
      <dgm:spPr/>
      <dgm:t>
        <a:bodyPr/>
        <a:lstStyle/>
        <a:p>
          <a:endParaRPr lang="en-US"/>
        </a:p>
      </dgm:t>
    </dgm:pt>
    <dgm:pt modelId="{01FA86AD-9915-4F29-BE46-CCB9ADC54FF7}" type="sibTrans" cxnId="{DC17C15A-285F-4CC2-B28C-5B19DAE3FFFD}">
      <dgm:prSet/>
      <dgm:spPr/>
      <dgm:t>
        <a:bodyPr/>
        <a:lstStyle/>
        <a:p>
          <a:endParaRPr lang="en-US"/>
        </a:p>
      </dgm:t>
    </dgm:pt>
    <dgm:pt modelId="{25333BA8-9ACE-446E-958F-75C2F1A7C37B}">
      <dgm:prSet/>
      <dgm:spPr/>
      <dgm:t>
        <a:bodyPr/>
        <a:lstStyle/>
        <a:p>
          <a:r>
            <a:rPr lang="en-US" baseline="0"/>
            <a:t>testing new ideas?</a:t>
          </a:r>
          <a:endParaRPr lang="en-US"/>
        </a:p>
      </dgm:t>
    </dgm:pt>
    <dgm:pt modelId="{19312CD3-A2BE-4D0E-8B2D-1C32CFC009C6}" type="parTrans" cxnId="{65647DD6-AD33-47FB-A46B-3ECF0015FA09}">
      <dgm:prSet/>
      <dgm:spPr/>
      <dgm:t>
        <a:bodyPr/>
        <a:lstStyle/>
        <a:p>
          <a:endParaRPr lang="en-US"/>
        </a:p>
      </dgm:t>
    </dgm:pt>
    <dgm:pt modelId="{A5E2F483-6E58-41B5-8D9A-BC88345E7012}" type="sibTrans" cxnId="{65647DD6-AD33-47FB-A46B-3ECF0015FA09}">
      <dgm:prSet/>
      <dgm:spPr/>
      <dgm:t>
        <a:bodyPr/>
        <a:lstStyle/>
        <a:p>
          <a:endParaRPr lang="en-US"/>
        </a:p>
      </dgm:t>
    </dgm:pt>
    <dgm:pt modelId="{3CB38281-8848-497C-A11A-49C1BFE3927E}" type="pres">
      <dgm:prSet presAssocID="{53285F64-07C4-4DD2-9F3D-D237FA268DFD}" presName="linear" presStyleCnt="0">
        <dgm:presLayoutVars>
          <dgm:animLvl val="lvl"/>
          <dgm:resizeHandles val="exact"/>
        </dgm:presLayoutVars>
      </dgm:prSet>
      <dgm:spPr/>
    </dgm:pt>
    <dgm:pt modelId="{6D951125-D758-42A4-9C83-99FEB70D691E}" type="pres">
      <dgm:prSet presAssocID="{2188BCC7-3C72-4FBF-83E1-5BC93E33F3B3}" presName="parentText" presStyleLbl="node1" presStyleIdx="0" presStyleCnt="1">
        <dgm:presLayoutVars>
          <dgm:chMax val="0"/>
          <dgm:bulletEnabled val="1"/>
        </dgm:presLayoutVars>
      </dgm:prSet>
      <dgm:spPr/>
    </dgm:pt>
    <dgm:pt modelId="{2DB1A790-96CA-41F4-917E-804EB6AC14CD}" type="pres">
      <dgm:prSet presAssocID="{2188BCC7-3C72-4FBF-83E1-5BC93E33F3B3}" presName="childText" presStyleLbl="revTx" presStyleIdx="0" presStyleCnt="1">
        <dgm:presLayoutVars>
          <dgm:bulletEnabled val="1"/>
        </dgm:presLayoutVars>
      </dgm:prSet>
      <dgm:spPr/>
    </dgm:pt>
  </dgm:ptLst>
  <dgm:cxnLst>
    <dgm:cxn modelId="{315C2902-FFB6-463A-A493-6CD75DB3B378}" srcId="{2188BCC7-3C72-4FBF-83E1-5BC93E33F3B3}" destId="{3CC3096C-7843-4698-8668-CFB1CCC2CD37}" srcOrd="1" destOrd="0" parTransId="{37B90719-1A29-4FAC-B2BF-104A63E5EFF3}" sibTransId="{8547CC36-ADE5-44BF-94EF-C718E42C8E7E}"/>
    <dgm:cxn modelId="{F6A24032-07E4-4B8F-8993-7937573EA495}" type="presOf" srcId="{1B488ED9-6F17-4DFA-A8C4-9334DB3381DC}" destId="{2DB1A790-96CA-41F4-917E-804EB6AC14CD}" srcOrd="0" destOrd="2" presId="urn:microsoft.com/office/officeart/2005/8/layout/vList2"/>
    <dgm:cxn modelId="{FC4D0C3A-F427-4563-8DD6-189059BCF29B}" type="presOf" srcId="{53285F64-07C4-4DD2-9F3D-D237FA268DFD}" destId="{3CB38281-8848-497C-A11A-49C1BFE3927E}" srcOrd="0" destOrd="0" presId="urn:microsoft.com/office/officeart/2005/8/layout/vList2"/>
    <dgm:cxn modelId="{8A0C123B-E3F9-4C69-A852-0647FFF899AE}" srcId="{53285F64-07C4-4DD2-9F3D-D237FA268DFD}" destId="{2188BCC7-3C72-4FBF-83E1-5BC93E33F3B3}" srcOrd="0" destOrd="0" parTransId="{E0EA4182-467E-42B9-ACC9-81E588CCFBD6}" sibTransId="{28BD9D3A-BBE2-41DF-A06F-9F7BCDF9B823}"/>
    <dgm:cxn modelId="{DBA85C3D-020C-44E7-98AF-265D2825AB52}" type="presOf" srcId="{3CC3096C-7843-4698-8668-CFB1CCC2CD37}" destId="{2DB1A790-96CA-41F4-917E-804EB6AC14CD}" srcOrd="0" destOrd="1" presId="urn:microsoft.com/office/officeart/2005/8/layout/vList2"/>
    <dgm:cxn modelId="{B55FA06E-1EB4-4672-98E7-C2C89F0D9182}" srcId="{2188BCC7-3C72-4FBF-83E1-5BC93E33F3B3}" destId="{0C637363-F85B-416F-AFC6-0DEAB4C553A4}" srcOrd="0" destOrd="0" parTransId="{BE1AF42C-B82D-498B-9A6B-F3D91E392EAD}" sibTransId="{E6E45AB3-BD1D-4FB1-8508-B327178E37B3}"/>
    <dgm:cxn modelId="{DC17C15A-285F-4CC2-B28C-5B19DAE3FFFD}" srcId="{2188BCC7-3C72-4FBF-83E1-5BC93E33F3B3}" destId="{F0AC5A9D-8F73-4FF4-9305-8207D89557B7}" srcOrd="3" destOrd="0" parTransId="{482F35BA-0612-4D67-BB21-831BDE00EBFC}" sibTransId="{01FA86AD-9915-4F29-BE46-CCB9ADC54FF7}"/>
    <dgm:cxn modelId="{6FFBFAB2-2207-4A65-9FD1-07E767B6E9DD}" type="presOf" srcId="{F0AC5A9D-8F73-4FF4-9305-8207D89557B7}" destId="{2DB1A790-96CA-41F4-917E-804EB6AC14CD}" srcOrd="0" destOrd="3" presId="urn:microsoft.com/office/officeart/2005/8/layout/vList2"/>
    <dgm:cxn modelId="{F6AE35C0-09F8-4C37-B6B3-44A01F5C7A88}" type="presOf" srcId="{2188BCC7-3C72-4FBF-83E1-5BC93E33F3B3}" destId="{6D951125-D758-42A4-9C83-99FEB70D691E}" srcOrd="0" destOrd="0" presId="urn:microsoft.com/office/officeart/2005/8/layout/vList2"/>
    <dgm:cxn modelId="{E5370FC3-4B42-4C46-8049-93B5B885EE0A}" type="presOf" srcId="{0C637363-F85B-416F-AFC6-0DEAB4C553A4}" destId="{2DB1A790-96CA-41F4-917E-804EB6AC14CD}" srcOrd="0" destOrd="0" presId="urn:microsoft.com/office/officeart/2005/8/layout/vList2"/>
    <dgm:cxn modelId="{65647DD6-AD33-47FB-A46B-3ECF0015FA09}" srcId="{2188BCC7-3C72-4FBF-83E1-5BC93E33F3B3}" destId="{25333BA8-9ACE-446E-958F-75C2F1A7C37B}" srcOrd="4" destOrd="0" parTransId="{19312CD3-A2BE-4D0E-8B2D-1C32CFC009C6}" sibTransId="{A5E2F483-6E58-41B5-8D9A-BC88345E7012}"/>
    <dgm:cxn modelId="{24FFE9F2-C4A3-4938-87B1-250CFC58A58B}" type="presOf" srcId="{25333BA8-9ACE-446E-958F-75C2F1A7C37B}" destId="{2DB1A790-96CA-41F4-917E-804EB6AC14CD}" srcOrd="0" destOrd="4" presId="urn:microsoft.com/office/officeart/2005/8/layout/vList2"/>
    <dgm:cxn modelId="{4A57D9F7-CD75-4747-B9E1-36B1F9767410}" srcId="{2188BCC7-3C72-4FBF-83E1-5BC93E33F3B3}" destId="{1B488ED9-6F17-4DFA-A8C4-9334DB3381DC}" srcOrd="2" destOrd="0" parTransId="{7D62FEC2-CCD6-4C1F-BE5F-FC5F1F1AC763}" sibTransId="{E884DF88-0FB5-4389-90D4-2D4F14D9F98E}"/>
    <dgm:cxn modelId="{3A3024D9-4E65-4E20-8E89-6039A8F1C834}" type="presParOf" srcId="{3CB38281-8848-497C-A11A-49C1BFE3927E}" destId="{6D951125-D758-42A4-9C83-99FEB70D691E}" srcOrd="0" destOrd="0" presId="urn:microsoft.com/office/officeart/2005/8/layout/vList2"/>
    <dgm:cxn modelId="{066A9846-9CF0-42B3-8962-A2385C3BE5CE}" type="presParOf" srcId="{3CB38281-8848-497C-A11A-49C1BFE3927E}" destId="{2DB1A790-96CA-41F4-917E-804EB6AC14C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F5B2DD-FC8B-4E84-BB5F-E4E89B92A6DA}"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7716088E-C1AE-40A6-892E-D528E6DDB18E}">
      <dgm:prSet custT="1"/>
      <dgm:spPr/>
      <dgm:t>
        <a:bodyPr/>
        <a:lstStyle/>
        <a:p>
          <a:r>
            <a:rPr lang="en-US" sz="3200" b="1" dirty="0">
              <a:latin typeface="Avenir Next" panose="020B0503020202020204" pitchFamily="34" charset="0"/>
            </a:rPr>
            <a:t>Making something.</a:t>
          </a:r>
        </a:p>
      </dgm:t>
    </dgm:pt>
    <dgm:pt modelId="{6EC91627-9EB0-4BB9-B36E-4BAD498076FA}" type="parTrans" cxnId="{C85DF5D0-1A38-4178-AF00-8ECFA463AB6E}">
      <dgm:prSet/>
      <dgm:spPr/>
      <dgm:t>
        <a:bodyPr/>
        <a:lstStyle/>
        <a:p>
          <a:endParaRPr lang="en-US" sz="3200" b="1">
            <a:latin typeface="Avenir Next" panose="020B0503020202020204" pitchFamily="34" charset="0"/>
          </a:endParaRPr>
        </a:p>
      </dgm:t>
    </dgm:pt>
    <dgm:pt modelId="{A519E494-2EC6-4FAC-9632-197B78E49745}" type="sibTrans" cxnId="{C85DF5D0-1A38-4178-AF00-8ECFA463AB6E}">
      <dgm:prSet custT="1"/>
      <dgm:spPr/>
      <dgm:t>
        <a:bodyPr/>
        <a:lstStyle/>
        <a:p>
          <a:endParaRPr lang="en-US" sz="3200" b="1">
            <a:latin typeface="Avenir Next" panose="020B0503020202020204" pitchFamily="34" charset="0"/>
          </a:endParaRPr>
        </a:p>
      </dgm:t>
    </dgm:pt>
    <dgm:pt modelId="{307F4B0F-90BE-4DD8-B690-E62F7A4DF51F}">
      <dgm:prSet custT="1"/>
      <dgm:spPr/>
      <dgm:t>
        <a:bodyPr/>
        <a:lstStyle/>
        <a:p>
          <a:r>
            <a:rPr lang="en-US" sz="3200" b="1">
              <a:latin typeface="Avenir Next" panose="020B0503020202020204" pitchFamily="34" charset="0"/>
            </a:rPr>
            <a:t>Making a lot of them.</a:t>
          </a:r>
        </a:p>
      </dgm:t>
    </dgm:pt>
    <dgm:pt modelId="{1398551A-200F-4EAD-A376-B4AC2A3593DD}" type="parTrans" cxnId="{EAC30C6D-EE39-40AF-ACF6-E001C0ED90E3}">
      <dgm:prSet/>
      <dgm:spPr/>
      <dgm:t>
        <a:bodyPr/>
        <a:lstStyle/>
        <a:p>
          <a:endParaRPr lang="en-US" sz="3200" b="1">
            <a:latin typeface="Avenir Next" panose="020B0503020202020204" pitchFamily="34" charset="0"/>
          </a:endParaRPr>
        </a:p>
      </dgm:t>
    </dgm:pt>
    <dgm:pt modelId="{EA54F0FC-70A8-44B3-AADE-1E0BFDA840DB}" type="sibTrans" cxnId="{EAC30C6D-EE39-40AF-ACF6-E001C0ED90E3}">
      <dgm:prSet custT="1"/>
      <dgm:spPr/>
      <dgm:t>
        <a:bodyPr/>
        <a:lstStyle/>
        <a:p>
          <a:endParaRPr lang="en-US" sz="3200" b="1">
            <a:latin typeface="Avenir Next" panose="020B0503020202020204" pitchFamily="34" charset="0"/>
          </a:endParaRPr>
        </a:p>
      </dgm:t>
    </dgm:pt>
    <dgm:pt modelId="{E8BA6976-C6DB-4E99-9529-134362FFF74E}">
      <dgm:prSet custT="1"/>
      <dgm:spPr/>
      <dgm:t>
        <a:bodyPr/>
        <a:lstStyle/>
        <a:p>
          <a:r>
            <a:rPr lang="en-US" sz="3200" b="1">
              <a:latin typeface="Avenir Next" panose="020B0503020202020204" pitchFamily="34" charset="0"/>
            </a:rPr>
            <a:t>Make money on your products.</a:t>
          </a:r>
        </a:p>
      </dgm:t>
    </dgm:pt>
    <dgm:pt modelId="{0A555C23-8C9A-4FB7-A2A9-8D7DC7DE269A}" type="parTrans" cxnId="{C9BC9840-1EE7-4376-9D29-121CBE14D8F0}">
      <dgm:prSet/>
      <dgm:spPr/>
      <dgm:t>
        <a:bodyPr/>
        <a:lstStyle/>
        <a:p>
          <a:endParaRPr lang="en-US" sz="3200" b="1">
            <a:latin typeface="Avenir Next" panose="020B0503020202020204" pitchFamily="34" charset="0"/>
          </a:endParaRPr>
        </a:p>
      </dgm:t>
    </dgm:pt>
    <dgm:pt modelId="{883636DE-D716-4F00-A75A-01AA06D6EBCC}" type="sibTrans" cxnId="{C9BC9840-1EE7-4376-9D29-121CBE14D8F0}">
      <dgm:prSet/>
      <dgm:spPr/>
      <dgm:t>
        <a:bodyPr/>
        <a:lstStyle/>
        <a:p>
          <a:endParaRPr lang="en-US" sz="3200" b="1">
            <a:latin typeface="Avenir Next" panose="020B0503020202020204" pitchFamily="34" charset="0"/>
          </a:endParaRPr>
        </a:p>
      </dgm:t>
    </dgm:pt>
    <dgm:pt modelId="{C7044761-25CE-4E84-A147-6E8C54DC13DB}" type="pres">
      <dgm:prSet presAssocID="{EEF5B2DD-FC8B-4E84-BB5F-E4E89B92A6DA}" presName="outerComposite" presStyleCnt="0">
        <dgm:presLayoutVars>
          <dgm:chMax val="5"/>
          <dgm:dir/>
          <dgm:resizeHandles val="exact"/>
        </dgm:presLayoutVars>
      </dgm:prSet>
      <dgm:spPr/>
    </dgm:pt>
    <dgm:pt modelId="{78FF3483-FDCD-46FA-B037-057667AD5B26}" type="pres">
      <dgm:prSet presAssocID="{EEF5B2DD-FC8B-4E84-BB5F-E4E89B92A6DA}" presName="dummyMaxCanvas" presStyleCnt="0">
        <dgm:presLayoutVars/>
      </dgm:prSet>
      <dgm:spPr/>
    </dgm:pt>
    <dgm:pt modelId="{8D39F407-22C6-440A-8218-2BFFA713EDB1}" type="pres">
      <dgm:prSet presAssocID="{EEF5B2DD-FC8B-4E84-BB5F-E4E89B92A6DA}" presName="ThreeNodes_1" presStyleLbl="node1" presStyleIdx="0" presStyleCnt="3">
        <dgm:presLayoutVars>
          <dgm:bulletEnabled val="1"/>
        </dgm:presLayoutVars>
      </dgm:prSet>
      <dgm:spPr/>
    </dgm:pt>
    <dgm:pt modelId="{90ABDCF3-FC64-4885-BF49-3F578A1A0DC1}" type="pres">
      <dgm:prSet presAssocID="{EEF5B2DD-FC8B-4E84-BB5F-E4E89B92A6DA}" presName="ThreeNodes_2" presStyleLbl="node1" presStyleIdx="1" presStyleCnt="3">
        <dgm:presLayoutVars>
          <dgm:bulletEnabled val="1"/>
        </dgm:presLayoutVars>
      </dgm:prSet>
      <dgm:spPr/>
    </dgm:pt>
    <dgm:pt modelId="{78EDF8AC-942E-4305-84A7-A8A93E41A3ED}" type="pres">
      <dgm:prSet presAssocID="{EEF5B2DD-FC8B-4E84-BB5F-E4E89B92A6DA}" presName="ThreeNodes_3" presStyleLbl="node1" presStyleIdx="2" presStyleCnt="3">
        <dgm:presLayoutVars>
          <dgm:bulletEnabled val="1"/>
        </dgm:presLayoutVars>
      </dgm:prSet>
      <dgm:spPr/>
    </dgm:pt>
    <dgm:pt modelId="{C6CC0147-209C-4BE1-B8C4-6687D1734F6E}" type="pres">
      <dgm:prSet presAssocID="{EEF5B2DD-FC8B-4E84-BB5F-E4E89B92A6DA}" presName="ThreeConn_1-2" presStyleLbl="fgAccFollowNode1" presStyleIdx="0" presStyleCnt="2">
        <dgm:presLayoutVars>
          <dgm:bulletEnabled val="1"/>
        </dgm:presLayoutVars>
      </dgm:prSet>
      <dgm:spPr/>
    </dgm:pt>
    <dgm:pt modelId="{FCE7BC23-E901-4CFF-A1A5-06F89F8C8B8E}" type="pres">
      <dgm:prSet presAssocID="{EEF5B2DD-FC8B-4E84-BB5F-E4E89B92A6DA}" presName="ThreeConn_2-3" presStyleLbl="fgAccFollowNode1" presStyleIdx="1" presStyleCnt="2">
        <dgm:presLayoutVars>
          <dgm:bulletEnabled val="1"/>
        </dgm:presLayoutVars>
      </dgm:prSet>
      <dgm:spPr/>
    </dgm:pt>
    <dgm:pt modelId="{8D5C542A-066B-4D31-B633-B61C279D5513}" type="pres">
      <dgm:prSet presAssocID="{EEF5B2DD-FC8B-4E84-BB5F-E4E89B92A6DA}" presName="ThreeNodes_1_text" presStyleLbl="node1" presStyleIdx="2" presStyleCnt="3">
        <dgm:presLayoutVars>
          <dgm:bulletEnabled val="1"/>
        </dgm:presLayoutVars>
      </dgm:prSet>
      <dgm:spPr/>
    </dgm:pt>
    <dgm:pt modelId="{75172327-6D1C-46E0-AD8C-4CB63B5BB3E2}" type="pres">
      <dgm:prSet presAssocID="{EEF5B2DD-FC8B-4E84-BB5F-E4E89B92A6DA}" presName="ThreeNodes_2_text" presStyleLbl="node1" presStyleIdx="2" presStyleCnt="3">
        <dgm:presLayoutVars>
          <dgm:bulletEnabled val="1"/>
        </dgm:presLayoutVars>
      </dgm:prSet>
      <dgm:spPr/>
    </dgm:pt>
    <dgm:pt modelId="{2D7421D0-6E7F-480A-AE86-707B57FE38AB}" type="pres">
      <dgm:prSet presAssocID="{EEF5B2DD-FC8B-4E84-BB5F-E4E89B92A6DA}" presName="ThreeNodes_3_text" presStyleLbl="node1" presStyleIdx="2" presStyleCnt="3">
        <dgm:presLayoutVars>
          <dgm:bulletEnabled val="1"/>
        </dgm:presLayoutVars>
      </dgm:prSet>
      <dgm:spPr/>
    </dgm:pt>
  </dgm:ptLst>
  <dgm:cxnLst>
    <dgm:cxn modelId="{4382E118-8A0C-4096-A20D-402404F59C02}" type="presOf" srcId="{A519E494-2EC6-4FAC-9632-197B78E49745}" destId="{C6CC0147-209C-4BE1-B8C4-6687D1734F6E}" srcOrd="0" destOrd="0" presId="urn:microsoft.com/office/officeart/2005/8/layout/vProcess5"/>
    <dgm:cxn modelId="{0B3BF52B-304B-44A5-AB13-63673ECCA0AE}" type="presOf" srcId="{7716088E-C1AE-40A6-892E-D528E6DDB18E}" destId="{8D5C542A-066B-4D31-B633-B61C279D5513}" srcOrd="1" destOrd="0" presId="urn:microsoft.com/office/officeart/2005/8/layout/vProcess5"/>
    <dgm:cxn modelId="{143FAA36-5832-42EF-9D6B-4FF68F69D997}" type="presOf" srcId="{EEF5B2DD-FC8B-4E84-BB5F-E4E89B92A6DA}" destId="{C7044761-25CE-4E84-A147-6E8C54DC13DB}" srcOrd="0" destOrd="0" presId="urn:microsoft.com/office/officeart/2005/8/layout/vProcess5"/>
    <dgm:cxn modelId="{979C2839-9F98-402C-BB41-E047488C388C}" type="presOf" srcId="{307F4B0F-90BE-4DD8-B690-E62F7A4DF51F}" destId="{90ABDCF3-FC64-4885-BF49-3F578A1A0DC1}" srcOrd="0" destOrd="0" presId="urn:microsoft.com/office/officeart/2005/8/layout/vProcess5"/>
    <dgm:cxn modelId="{C9BC9840-1EE7-4376-9D29-121CBE14D8F0}" srcId="{EEF5B2DD-FC8B-4E84-BB5F-E4E89B92A6DA}" destId="{E8BA6976-C6DB-4E99-9529-134362FFF74E}" srcOrd="2" destOrd="0" parTransId="{0A555C23-8C9A-4FB7-A2A9-8D7DC7DE269A}" sibTransId="{883636DE-D716-4F00-A75A-01AA06D6EBCC}"/>
    <dgm:cxn modelId="{EAC30C6D-EE39-40AF-ACF6-E001C0ED90E3}" srcId="{EEF5B2DD-FC8B-4E84-BB5F-E4E89B92A6DA}" destId="{307F4B0F-90BE-4DD8-B690-E62F7A4DF51F}" srcOrd="1" destOrd="0" parTransId="{1398551A-200F-4EAD-A376-B4AC2A3593DD}" sibTransId="{EA54F0FC-70A8-44B3-AADE-1E0BFDA840DB}"/>
    <dgm:cxn modelId="{88FD4980-766D-4EE1-92A3-0755C3D2A07B}" type="presOf" srcId="{E8BA6976-C6DB-4E99-9529-134362FFF74E}" destId="{78EDF8AC-942E-4305-84A7-A8A93E41A3ED}" srcOrd="0" destOrd="0" presId="urn:microsoft.com/office/officeart/2005/8/layout/vProcess5"/>
    <dgm:cxn modelId="{DB9B60AF-6DFC-4DC2-9EC9-F71CA8A02017}" type="presOf" srcId="{EA54F0FC-70A8-44B3-AADE-1E0BFDA840DB}" destId="{FCE7BC23-E901-4CFF-A1A5-06F89F8C8B8E}" srcOrd="0" destOrd="0" presId="urn:microsoft.com/office/officeart/2005/8/layout/vProcess5"/>
    <dgm:cxn modelId="{696EC8C6-B2E1-4181-A27D-D48F4363A91F}" type="presOf" srcId="{E8BA6976-C6DB-4E99-9529-134362FFF74E}" destId="{2D7421D0-6E7F-480A-AE86-707B57FE38AB}" srcOrd="1" destOrd="0" presId="urn:microsoft.com/office/officeart/2005/8/layout/vProcess5"/>
    <dgm:cxn modelId="{C85DF5D0-1A38-4178-AF00-8ECFA463AB6E}" srcId="{EEF5B2DD-FC8B-4E84-BB5F-E4E89B92A6DA}" destId="{7716088E-C1AE-40A6-892E-D528E6DDB18E}" srcOrd="0" destOrd="0" parTransId="{6EC91627-9EB0-4BB9-B36E-4BAD498076FA}" sibTransId="{A519E494-2EC6-4FAC-9632-197B78E49745}"/>
    <dgm:cxn modelId="{88552BD7-CB7C-4FE1-A110-D0AA7C5CF67F}" type="presOf" srcId="{307F4B0F-90BE-4DD8-B690-E62F7A4DF51F}" destId="{75172327-6D1C-46E0-AD8C-4CB63B5BB3E2}" srcOrd="1" destOrd="0" presId="urn:microsoft.com/office/officeart/2005/8/layout/vProcess5"/>
    <dgm:cxn modelId="{86EB8FE5-6AB1-4587-BA7B-6F20167F0CDE}" type="presOf" srcId="{7716088E-C1AE-40A6-892E-D528E6DDB18E}" destId="{8D39F407-22C6-440A-8218-2BFFA713EDB1}" srcOrd="0" destOrd="0" presId="urn:microsoft.com/office/officeart/2005/8/layout/vProcess5"/>
    <dgm:cxn modelId="{5563C44C-B5B1-4DBC-A10E-9120B6768082}" type="presParOf" srcId="{C7044761-25CE-4E84-A147-6E8C54DC13DB}" destId="{78FF3483-FDCD-46FA-B037-057667AD5B26}" srcOrd="0" destOrd="0" presId="urn:microsoft.com/office/officeart/2005/8/layout/vProcess5"/>
    <dgm:cxn modelId="{BA738DC4-DFC2-44B1-BEE3-342DA3D3D10D}" type="presParOf" srcId="{C7044761-25CE-4E84-A147-6E8C54DC13DB}" destId="{8D39F407-22C6-440A-8218-2BFFA713EDB1}" srcOrd="1" destOrd="0" presId="urn:microsoft.com/office/officeart/2005/8/layout/vProcess5"/>
    <dgm:cxn modelId="{CA70D4E8-A145-422C-824B-0D77AAE2CC42}" type="presParOf" srcId="{C7044761-25CE-4E84-A147-6E8C54DC13DB}" destId="{90ABDCF3-FC64-4885-BF49-3F578A1A0DC1}" srcOrd="2" destOrd="0" presId="urn:microsoft.com/office/officeart/2005/8/layout/vProcess5"/>
    <dgm:cxn modelId="{C6A95922-75C9-42C8-A9DD-AD466893724B}" type="presParOf" srcId="{C7044761-25CE-4E84-A147-6E8C54DC13DB}" destId="{78EDF8AC-942E-4305-84A7-A8A93E41A3ED}" srcOrd="3" destOrd="0" presId="urn:microsoft.com/office/officeart/2005/8/layout/vProcess5"/>
    <dgm:cxn modelId="{3AC929BA-7CA0-4D8D-BD0B-D4F6A0447EA7}" type="presParOf" srcId="{C7044761-25CE-4E84-A147-6E8C54DC13DB}" destId="{C6CC0147-209C-4BE1-B8C4-6687D1734F6E}" srcOrd="4" destOrd="0" presId="urn:microsoft.com/office/officeart/2005/8/layout/vProcess5"/>
    <dgm:cxn modelId="{A6F8F70E-9998-44C7-B941-0657494DFE91}" type="presParOf" srcId="{C7044761-25CE-4E84-A147-6E8C54DC13DB}" destId="{FCE7BC23-E901-4CFF-A1A5-06F89F8C8B8E}" srcOrd="5" destOrd="0" presId="urn:microsoft.com/office/officeart/2005/8/layout/vProcess5"/>
    <dgm:cxn modelId="{E3C02060-3B0E-418F-B075-B57A45D4DCF6}" type="presParOf" srcId="{C7044761-25CE-4E84-A147-6E8C54DC13DB}" destId="{8D5C542A-066B-4D31-B633-B61C279D5513}" srcOrd="6" destOrd="0" presId="urn:microsoft.com/office/officeart/2005/8/layout/vProcess5"/>
    <dgm:cxn modelId="{DE8F7B07-2B32-4DDE-A632-D43391B98BDC}" type="presParOf" srcId="{C7044761-25CE-4E84-A147-6E8C54DC13DB}" destId="{75172327-6D1C-46E0-AD8C-4CB63B5BB3E2}" srcOrd="7" destOrd="0" presId="urn:microsoft.com/office/officeart/2005/8/layout/vProcess5"/>
    <dgm:cxn modelId="{E6EB3B2B-BC4D-4FB7-B2FC-A5954B8C4F42}" type="presParOf" srcId="{C7044761-25CE-4E84-A147-6E8C54DC13DB}" destId="{2D7421D0-6E7F-480A-AE86-707B57FE38A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D20464-BDCD-4DC2-A5C5-228B51EB84D1}"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CAEF570B-1431-40CB-8C99-64EE967506D1}">
      <dgm:prSet custT="1"/>
      <dgm:spPr/>
      <dgm:t>
        <a:bodyPr/>
        <a:lstStyle/>
        <a:p>
          <a:pPr>
            <a:lnSpc>
              <a:spcPct val="100000"/>
            </a:lnSpc>
          </a:pPr>
          <a:r>
            <a:rPr lang="en-US" sz="1300" b="1" dirty="0"/>
            <a:t>Innovate</a:t>
          </a:r>
        </a:p>
        <a:p>
          <a:pPr>
            <a:lnSpc>
              <a:spcPct val="100000"/>
            </a:lnSpc>
          </a:pPr>
          <a:r>
            <a:rPr lang="en-US" sz="1300" dirty="0"/>
            <a:t>Respond to a market need or invent a new product to solve a problem.</a:t>
          </a:r>
        </a:p>
      </dgm:t>
    </dgm:pt>
    <dgm:pt modelId="{26EC81F2-56A3-4675-A9F7-B5CFF1A1A65A}" type="parTrans" cxnId="{D613CFDC-0876-4F66-9F92-97CBC69C8497}">
      <dgm:prSet/>
      <dgm:spPr/>
      <dgm:t>
        <a:bodyPr/>
        <a:lstStyle/>
        <a:p>
          <a:endParaRPr lang="en-US"/>
        </a:p>
      </dgm:t>
    </dgm:pt>
    <dgm:pt modelId="{6C1B72B3-9DE7-40AF-86AB-2946F25EE530}" type="sibTrans" cxnId="{D613CFDC-0876-4F66-9F92-97CBC69C8497}">
      <dgm:prSet/>
      <dgm:spPr/>
      <dgm:t>
        <a:bodyPr/>
        <a:lstStyle/>
        <a:p>
          <a:endParaRPr lang="en-US"/>
        </a:p>
      </dgm:t>
    </dgm:pt>
    <dgm:pt modelId="{8D94B986-B764-42C7-B2D5-DB75797C7668}">
      <dgm:prSet custT="1"/>
      <dgm:spPr/>
      <dgm:t>
        <a:bodyPr/>
        <a:lstStyle/>
        <a:p>
          <a:pPr>
            <a:lnSpc>
              <a:spcPct val="100000"/>
            </a:lnSpc>
          </a:pPr>
          <a:r>
            <a:rPr lang="en-US" sz="1300" b="1" dirty="0"/>
            <a:t>Design</a:t>
          </a:r>
        </a:p>
        <a:p>
          <a:pPr>
            <a:lnSpc>
              <a:spcPct val="100000"/>
            </a:lnSpc>
          </a:pPr>
          <a:r>
            <a:rPr lang="en-US" sz="1300" dirty="0"/>
            <a:t>Try your ideas about what to make, how it will look and feel, how it will perform and how it could be made. </a:t>
          </a:r>
        </a:p>
      </dgm:t>
    </dgm:pt>
    <dgm:pt modelId="{71DA35D0-CEEF-4848-9C62-0B5ADBF8D8EB}" type="parTrans" cxnId="{84E1892F-C295-42C0-94F4-D25E4DF871DC}">
      <dgm:prSet/>
      <dgm:spPr/>
      <dgm:t>
        <a:bodyPr/>
        <a:lstStyle/>
        <a:p>
          <a:endParaRPr lang="en-US"/>
        </a:p>
      </dgm:t>
    </dgm:pt>
    <dgm:pt modelId="{41A9B18D-649C-449B-A0B2-FA01DBEB9AFA}" type="sibTrans" cxnId="{84E1892F-C295-42C0-94F4-D25E4DF871DC}">
      <dgm:prSet/>
      <dgm:spPr/>
      <dgm:t>
        <a:bodyPr/>
        <a:lstStyle/>
        <a:p>
          <a:endParaRPr lang="en-US"/>
        </a:p>
      </dgm:t>
    </dgm:pt>
    <dgm:pt modelId="{53A464E5-728D-47C5-B06F-297FA58C8904}">
      <dgm:prSet custT="1"/>
      <dgm:spPr/>
      <dgm:t>
        <a:bodyPr/>
        <a:lstStyle/>
        <a:p>
          <a:pPr>
            <a:lnSpc>
              <a:spcPct val="100000"/>
            </a:lnSpc>
          </a:pPr>
          <a:r>
            <a:rPr lang="en-US" sz="1300" b="1" dirty="0"/>
            <a:t>Fabricate</a:t>
          </a:r>
        </a:p>
        <a:p>
          <a:pPr>
            <a:lnSpc>
              <a:spcPct val="100000"/>
            </a:lnSpc>
          </a:pPr>
          <a:r>
            <a:rPr lang="en-US" sz="1300" dirty="0"/>
            <a:t>It takes skills, technology and teamwork turn ideas into real products that meet the product criteria.</a:t>
          </a:r>
        </a:p>
      </dgm:t>
    </dgm:pt>
    <dgm:pt modelId="{826A47C5-356F-417D-A696-6D5C152894E8}" type="parTrans" cxnId="{E09C6AE2-25AE-4D11-8315-8A4DDF509819}">
      <dgm:prSet/>
      <dgm:spPr/>
      <dgm:t>
        <a:bodyPr/>
        <a:lstStyle/>
        <a:p>
          <a:endParaRPr lang="en-US"/>
        </a:p>
      </dgm:t>
    </dgm:pt>
    <dgm:pt modelId="{62FD26A0-1391-4DDF-8991-BF8B75523827}" type="sibTrans" cxnId="{E09C6AE2-25AE-4D11-8315-8A4DDF509819}">
      <dgm:prSet/>
      <dgm:spPr/>
      <dgm:t>
        <a:bodyPr/>
        <a:lstStyle/>
        <a:p>
          <a:endParaRPr lang="en-US"/>
        </a:p>
      </dgm:t>
    </dgm:pt>
    <dgm:pt modelId="{4491CF88-3811-498B-8D9C-6CFE1A0839DE}">
      <dgm:prSet custT="1"/>
      <dgm:spPr/>
      <dgm:t>
        <a:bodyPr/>
        <a:lstStyle/>
        <a:p>
          <a:pPr>
            <a:lnSpc>
              <a:spcPct val="100000"/>
            </a:lnSpc>
          </a:pPr>
          <a:r>
            <a:rPr lang="en-US" sz="1300" b="1" dirty="0"/>
            <a:t>Test</a:t>
          </a:r>
        </a:p>
        <a:p>
          <a:pPr>
            <a:lnSpc>
              <a:spcPct val="100000"/>
            </a:lnSpc>
          </a:pPr>
          <a:r>
            <a:rPr lang="en-US" sz="1300" dirty="0"/>
            <a:t>Quality is important. Everything is tested to be sure they perform as designed.</a:t>
          </a:r>
        </a:p>
      </dgm:t>
    </dgm:pt>
    <dgm:pt modelId="{D9412330-4C46-4B20-BF5B-DA70F9D71942}" type="parTrans" cxnId="{03991999-0A37-427C-9D1D-638575B03794}">
      <dgm:prSet/>
      <dgm:spPr/>
      <dgm:t>
        <a:bodyPr/>
        <a:lstStyle/>
        <a:p>
          <a:endParaRPr lang="en-US"/>
        </a:p>
      </dgm:t>
    </dgm:pt>
    <dgm:pt modelId="{F95AF2F6-F74E-4BF5-9B7A-12B64482FF5F}" type="sibTrans" cxnId="{03991999-0A37-427C-9D1D-638575B03794}">
      <dgm:prSet/>
      <dgm:spPr/>
      <dgm:t>
        <a:bodyPr/>
        <a:lstStyle/>
        <a:p>
          <a:endParaRPr lang="en-US"/>
        </a:p>
      </dgm:t>
    </dgm:pt>
    <dgm:pt modelId="{57BD3C04-B453-48F5-884F-3989BD152BDF}">
      <dgm:prSet custT="1"/>
      <dgm:spPr/>
      <dgm:t>
        <a:bodyPr/>
        <a:lstStyle/>
        <a:p>
          <a:pPr>
            <a:lnSpc>
              <a:spcPct val="100000"/>
            </a:lnSpc>
          </a:pPr>
          <a:r>
            <a:rPr lang="en-US" sz="1300" b="1" dirty="0"/>
            <a:t>Market</a:t>
          </a:r>
        </a:p>
        <a:p>
          <a:pPr>
            <a:lnSpc>
              <a:spcPct val="100000"/>
            </a:lnSpc>
          </a:pPr>
          <a:r>
            <a:rPr lang="en-US" sz="1300" dirty="0"/>
            <a:t>Products need to be offered to potential consumers.</a:t>
          </a:r>
        </a:p>
      </dgm:t>
    </dgm:pt>
    <dgm:pt modelId="{096BB470-AED4-4D51-83C9-5916C1FF04C0}" type="parTrans" cxnId="{682256A7-2AEB-4110-A0AE-94C53D441B80}">
      <dgm:prSet/>
      <dgm:spPr/>
      <dgm:t>
        <a:bodyPr/>
        <a:lstStyle/>
        <a:p>
          <a:endParaRPr lang="en-US"/>
        </a:p>
      </dgm:t>
    </dgm:pt>
    <dgm:pt modelId="{A45C6B98-630C-4C22-8D18-AFE4F2C5B913}" type="sibTrans" cxnId="{682256A7-2AEB-4110-A0AE-94C53D441B80}">
      <dgm:prSet/>
      <dgm:spPr/>
      <dgm:t>
        <a:bodyPr/>
        <a:lstStyle/>
        <a:p>
          <a:endParaRPr lang="en-US"/>
        </a:p>
      </dgm:t>
    </dgm:pt>
    <dgm:pt modelId="{3EC1D211-BCC9-4855-A4B5-32F3DAA13E7F}">
      <dgm:prSet custT="1"/>
      <dgm:spPr/>
      <dgm:t>
        <a:bodyPr/>
        <a:lstStyle/>
        <a:p>
          <a:pPr>
            <a:lnSpc>
              <a:spcPct val="100000"/>
            </a:lnSpc>
          </a:pPr>
          <a:r>
            <a:rPr lang="en-US" sz="1300" b="1" dirty="0"/>
            <a:t>Distribute</a:t>
          </a:r>
        </a:p>
        <a:p>
          <a:pPr>
            <a:lnSpc>
              <a:spcPct val="100000"/>
            </a:lnSpc>
          </a:pPr>
          <a:r>
            <a:rPr lang="en-US" sz="1300" b="1" dirty="0"/>
            <a:t> </a:t>
          </a:r>
          <a:r>
            <a:rPr lang="en-US" sz="1300" dirty="0"/>
            <a:t>Packaging and distributing products is a logistics puzzle.</a:t>
          </a:r>
        </a:p>
      </dgm:t>
    </dgm:pt>
    <dgm:pt modelId="{8C34C5AA-D095-4958-BFB8-21F33F59AA59}" type="parTrans" cxnId="{92743527-B03D-43C6-911F-13074DFD7A18}">
      <dgm:prSet/>
      <dgm:spPr/>
      <dgm:t>
        <a:bodyPr/>
        <a:lstStyle/>
        <a:p>
          <a:endParaRPr lang="en-US"/>
        </a:p>
      </dgm:t>
    </dgm:pt>
    <dgm:pt modelId="{6BDCDFD1-CE7B-49C6-9F60-EBE28C67E067}" type="sibTrans" cxnId="{92743527-B03D-43C6-911F-13074DFD7A18}">
      <dgm:prSet/>
      <dgm:spPr/>
      <dgm:t>
        <a:bodyPr/>
        <a:lstStyle/>
        <a:p>
          <a:endParaRPr lang="en-US"/>
        </a:p>
      </dgm:t>
    </dgm:pt>
    <dgm:pt modelId="{BC1C24B0-A81C-4D80-921A-FD213E2D3645}" type="pres">
      <dgm:prSet presAssocID="{9CD20464-BDCD-4DC2-A5C5-228B51EB84D1}" presName="Name0" presStyleCnt="0">
        <dgm:presLayoutVars>
          <dgm:dir/>
          <dgm:resizeHandles val="exact"/>
        </dgm:presLayoutVars>
      </dgm:prSet>
      <dgm:spPr/>
    </dgm:pt>
    <dgm:pt modelId="{6D8914E3-A7E3-4B20-954C-BA5A33D0AB03}" type="pres">
      <dgm:prSet presAssocID="{CAEF570B-1431-40CB-8C99-64EE967506D1}" presName="node" presStyleLbl="node1" presStyleIdx="0" presStyleCnt="6">
        <dgm:presLayoutVars>
          <dgm:bulletEnabled val="1"/>
        </dgm:presLayoutVars>
      </dgm:prSet>
      <dgm:spPr/>
    </dgm:pt>
    <dgm:pt modelId="{8DD12E72-3E14-4ABC-A968-423825D8EC98}" type="pres">
      <dgm:prSet presAssocID="{6C1B72B3-9DE7-40AF-86AB-2946F25EE530}" presName="sibTrans" presStyleLbl="sibTrans1D1" presStyleIdx="0" presStyleCnt="5"/>
      <dgm:spPr/>
    </dgm:pt>
    <dgm:pt modelId="{481A1738-C9A3-4182-99BB-CA33784C9AAD}" type="pres">
      <dgm:prSet presAssocID="{6C1B72B3-9DE7-40AF-86AB-2946F25EE530}" presName="connectorText" presStyleLbl="sibTrans1D1" presStyleIdx="0" presStyleCnt="5"/>
      <dgm:spPr/>
    </dgm:pt>
    <dgm:pt modelId="{C12D398F-0F4D-4675-AE67-680342F4F20B}" type="pres">
      <dgm:prSet presAssocID="{8D94B986-B764-42C7-B2D5-DB75797C7668}" presName="node" presStyleLbl="node1" presStyleIdx="1" presStyleCnt="6">
        <dgm:presLayoutVars>
          <dgm:bulletEnabled val="1"/>
        </dgm:presLayoutVars>
      </dgm:prSet>
      <dgm:spPr/>
    </dgm:pt>
    <dgm:pt modelId="{1DB2A439-F263-44C8-BB0F-011846EDA332}" type="pres">
      <dgm:prSet presAssocID="{41A9B18D-649C-449B-A0B2-FA01DBEB9AFA}" presName="sibTrans" presStyleLbl="sibTrans1D1" presStyleIdx="1" presStyleCnt="5"/>
      <dgm:spPr/>
    </dgm:pt>
    <dgm:pt modelId="{DBC71B52-6173-41E3-BCF1-E28CC7D29D54}" type="pres">
      <dgm:prSet presAssocID="{41A9B18D-649C-449B-A0B2-FA01DBEB9AFA}" presName="connectorText" presStyleLbl="sibTrans1D1" presStyleIdx="1" presStyleCnt="5"/>
      <dgm:spPr/>
    </dgm:pt>
    <dgm:pt modelId="{53978964-7224-4C60-983E-BB859AD663A9}" type="pres">
      <dgm:prSet presAssocID="{53A464E5-728D-47C5-B06F-297FA58C8904}" presName="node" presStyleLbl="node1" presStyleIdx="2" presStyleCnt="6">
        <dgm:presLayoutVars>
          <dgm:bulletEnabled val="1"/>
        </dgm:presLayoutVars>
      </dgm:prSet>
      <dgm:spPr/>
    </dgm:pt>
    <dgm:pt modelId="{3851A367-FF6D-4D76-8658-A38FA73DDCDC}" type="pres">
      <dgm:prSet presAssocID="{62FD26A0-1391-4DDF-8991-BF8B75523827}" presName="sibTrans" presStyleLbl="sibTrans1D1" presStyleIdx="2" presStyleCnt="5"/>
      <dgm:spPr/>
    </dgm:pt>
    <dgm:pt modelId="{E52847BB-7D03-4E70-BEFF-C07E27FF23C1}" type="pres">
      <dgm:prSet presAssocID="{62FD26A0-1391-4DDF-8991-BF8B75523827}" presName="connectorText" presStyleLbl="sibTrans1D1" presStyleIdx="2" presStyleCnt="5"/>
      <dgm:spPr/>
    </dgm:pt>
    <dgm:pt modelId="{D1760A18-F466-435E-88DF-3C170C405E3E}" type="pres">
      <dgm:prSet presAssocID="{4491CF88-3811-498B-8D9C-6CFE1A0839DE}" presName="node" presStyleLbl="node1" presStyleIdx="3" presStyleCnt="6">
        <dgm:presLayoutVars>
          <dgm:bulletEnabled val="1"/>
        </dgm:presLayoutVars>
      </dgm:prSet>
      <dgm:spPr/>
    </dgm:pt>
    <dgm:pt modelId="{92A7055C-965E-423A-9A99-2FF575B05496}" type="pres">
      <dgm:prSet presAssocID="{F95AF2F6-F74E-4BF5-9B7A-12B64482FF5F}" presName="sibTrans" presStyleLbl="sibTrans1D1" presStyleIdx="3" presStyleCnt="5"/>
      <dgm:spPr/>
    </dgm:pt>
    <dgm:pt modelId="{D2D215D7-61C4-425A-93D3-2F2A4E1ED6D2}" type="pres">
      <dgm:prSet presAssocID="{F95AF2F6-F74E-4BF5-9B7A-12B64482FF5F}" presName="connectorText" presStyleLbl="sibTrans1D1" presStyleIdx="3" presStyleCnt="5"/>
      <dgm:spPr/>
    </dgm:pt>
    <dgm:pt modelId="{40C8058A-4570-427D-B4BA-8A18F8BF5AF8}" type="pres">
      <dgm:prSet presAssocID="{57BD3C04-B453-48F5-884F-3989BD152BDF}" presName="node" presStyleLbl="node1" presStyleIdx="4" presStyleCnt="6">
        <dgm:presLayoutVars>
          <dgm:bulletEnabled val="1"/>
        </dgm:presLayoutVars>
      </dgm:prSet>
      <dgm:spPr/>
    </dgm:pt>
    <dgm:pt modelId="{D54123F3-A698-4B52-BA1F-8F879A899304}" type="pres">
      <dgm:prSet presAssocID="{A45C6B98-630C-4C22-8D18-AFE4F2C5B913}" presName="sibTrans" presStyleLbl="sibTrans1D1" presStyleIdx="4" presStyleCnt="5"/>
      <dgm:spPr/>
    </dgm:pt>
    <dgm:pt modelId="{A9302D39-3241-4744-9297-1D6F717DE1FB}" type="pres">
      <dgm:prSet presAssocID="{A45C6B98-630C-4C22-8D18-AFE4F2C5B913}" presName="connectorText" presStyleLbl="sibTrans1D1" presStyleIdx="4" presStyleCnt="5"/>
      <dgm:spPr/>
    </dgm:pt>
    <dgm:pt modelId="{A632CE3B-6A7F-46FE-BB94-8EDBA23666C6}" type="pres">
      <dgm:prSet presAssocID="{3EC1D211-BCC9-4855-A4B5-32F3DAA13E7F}" presName="node" presStyleLbl="node1" presStyleIdx="5" presStyleCnt="6">
        <dgm:presLayoutVars>
          <dgm:bulletEnabled val="1"/>
        </dgm:presLayoutVars>
      </dgm:prSet>
      <dgm:spPr/>
    </dgm:pt>
  </dgm:ptLst>
  <dgm:cxnLst>
    <dgm:cxn modelId="{B2B3AA12-D52B-4DAA-870F-FC25C4B9C6E2}" type="presOf" srcId="{3EC1D211-BCC9-4855-A4B5-32F3DAA13E7F}" destId="{A632CE3B-6A7F-46FE-BB94-8EDBA23666C6}" srcOrd="0" destOrd="0" presId="urn:microsoft.com/office/officeart/2016/7/layout/RepeatingBendingProcessNew"/>
    <dgm:cxn modelId="{35882A26-A0E1-4C31-B597-9FDE01EA5DE4}" type="presOf" srcId="{9CD20464-BDCD-4DC2-A5C5-228B51EB84D1}" destId="{BC1C24B0-A81C-4D80-921A-FD213E2D3645}" srcOrd="0" destOrd="0" presId="urn:microsoft.com/office/officeart/2016/7/layout/RepeatingBendingProcessNew"/>
    <dgm:cxn modelId="{92743527-B03D-43C6-911F-13074DFD7A18}" srcId="{9CD20464-BDCD-4DC2-A5C5-228B51EB84D1}" destId="{3EC1D211-BCC9-4855-A4B5-32F3DAA13E7F}" srcOrd="5" destOrd="0" parTransId="{8C34C5AA-D095-4958-BFB8-21F33F59AA59}" sibTransId="{6BDCDFD1-CE7B-49C6-9F60-EBE28C67E067}"/>
    <dgm:cxn modelId="{43CD7F2A-18F0-4C21-92AD-31A5217B51D9}" type="presOf" srcId="{A45C6B98-630C-4C22-8D18-AFE4F2C5B913}" destId="{D54123F3-A698-4B52-BA1F-8F879A899304}" srcOrd="0" destOrd="0" presId="urn:microsoft.com/office/officeart/2016/7/layout/RepeatingBendingProcessNew"/>
    <dgm:cxn modelId="{84E1892F-C295-42C0-94F4-D25E4DF871DC}" srcId="{9CD20464-BDCD-4DC2-A5C5-228B51EB84D1}" destId="{8D94B986-B764-42C7-B2D5-DB75797C7668}" srcOrd="1" destOrd="0" parTransId="{71DA35D0-CEEF-4848-9C62-0B5ADBF8D8EB}" sibTransId="{41A9B18D-649C-449B-A0B2-FA01DBEB9AFA}"/>
    <dgm:cxn modelId="{9CE6FC31-3D73-4370-B3EA-2A4207A6F854}" type="presOf" srcId="{62FD26A0-1391-4DDF-8991-BF8B75523827}" destId="{3851A367-FF6D-4D76-8658-A38FA73DDCDC}" srcOrd="0" destOrd="0" presId="urn:microsoft.com/office/officeart/2016/7/layout/RepeatingBendingProcessNew"/>
    <dgm:cxn modelId="{60101234-AF7C-4157-9C85-0FF529FAA33D}" type="presOf" srcId="{8D94B986-B764-42C7-B2D5-DB75797C7668}" destId="{C12D398F-0F4D-4675-AE67-680342F4F20B}" srcOrd="0" destOrd="0" presId="urn:microsoft.com/office/officeart/2016/7/layout/RepeatingBendingProcessNew"/>
    <dgm:cxn modelId="{172F575C-3400-4FB5-8F7D-77B581D2223E}" type="presOf" srcId="{6C1B72B3-9DE7-40AF-86AB-2946F25EE530}" destId="{8DD12E72-3E14-4ABC-A968-423825D8EC98}" srcOrd="0" destOrd="0" presId="urn:microsoft.com/office/officeart/2016/7/layout/RepeatingBendingProcessNew"/>
    <dgm:cxn modelId="{F102396C-1007-45B7-B19B-C32C54A72423}" type="presOf" srcId="{CAEF570B-1431-40CB-8C99-64EE967506D1}" destId="{6D8914E3-A7E3-4B20-954C-BA5A33D0AB03}" srcOrd="0" destOrd="0" presId="urn:microsoft.com/office/officeart/2016/7/layout/RepeatingBendingProcessNew"/>
    <dgm:cxn modelId="{C0A5E155-327C-4BCE-9F5F-1F74D971BCA8}" type="presOf" srcId="{F95AF2F6-F74E-4BF5-9B7A-12B64482FF5F}" destId="{92A7055C-965E-423A-9A99-2FF575B05496}" srcOrd="0" destOrd="0" presId="urn:microsoft.com/office/officeart/2016/7/layout/RepeatingBendingProcessNew"/>
    <dgm:cxn modelId="{2B3F9256-5A7C-48C6-9BEC-607B93CC730F}" type="presOf" srcId="{6C1B72B3-9DE7-40AF-86AB-2946F25EE530}" destId="{481A1738-C9A3-4182-99BB-CA33784C9AAD}" srcOrd="1" destOrd="0" presId="urn:microsoft.com/office/officeart/2016/7/layout/RepeatingBendingProcessNew"/>
    <dgm:cxn modelId="{03991999-0A37-427C-9D1D-638575B03794}" srcId="{9CD20464-BDCD-4DC2-A5C5-228B51EB84D1}" destId="{4491CF88-3811-498B-8D9C-6CFE1A0839DE}" srcOrd="3" destOrd="0" parTransId="{D9412330-4C46-4B20-BF5B-DA70F9D71942}" sibTransId="{F95AF2F6-F74E-4BF5-9B7A-12B64482FF5F}"/>
    <dgm:cxn modelId="{EE7343A6-188A-46A7-98BD-6CB28B8BCFA0}" type="presOf" srcId="{53A464E5-728D-47C5-B06F-297FA58C8904}" destId="{53978964-7224-4C60-983E-BB859AD663A9}" srcOrd="0" destOrd="0" presId="urn:microsoft.com/office/officeart/2016/7/layout/RepeatingBendingProcessNew"/>
    <dgm:cxn modelId="{682256A7-2AEB-4110-A0AE-94C53D441B80}" srcId="{9CD20464-BDCD-4DC2-A5C5-228B51EB84D1}" destId="{57BD3C04-B453-48F5-884F-3989BD152BDF}" srcOrd="4" destOrd="0" parTransId="{096BB470-AED4-4D51-83C9-5916C1FF04C0}" sibTransId="{A45C6B98-630C-4C22-8D18-AFE4F2C5B913}"/>
    <dgm:cxn modelId="{0A321DA9-A1B3-4766-971C-43364C730D0F}" type="presOf" srcId="{41A9B18D-649C-449B-A0B2-FA01DBEB9AFA}" destId="{1DB2A439-F263-44C8-BB0F-011846EDA332}" srcOrd="0" destOrd="0" presId="urn:microsoft.com/office/officeart/2016/7/layout/RepeatingBendingProcessNew"/>
    <dgm:cxn modelId="{607534BC-E734-42E7-A435-4338C82BBF4F}" type="presOf" srcId="{F95AF2F6-F74E-4BF5-9B7A-12B64482FF5F}" destId="{D2D215D7-61C4-425A-93D3-2F2A4E1ED6D2}" srcOrd="1" destOrd="0" presId="urn:microsoft.com/office/officeart/2016/7/layout/RepeatingBendingProcessNew"/>
    <dgm:cxn modelId="{47CD58BF-B8AF-4571-814C-F9F965A0F3EF}" type="presOf" srcId="{41A9B18D-649C-449B-A0B2-FA01DBEB9AFA}" destId="{DBC71B52-6173-41E3-BCF1-E28CC7D29D54}" srcOrd="1" destOrd="0" presId="urn:microsoft.com/office/officeart/2016/7/layout/RepeatingBendingProcessNew"/>
    <dgm:cxn modelId="{5A7A32CF-0E2F-4E32-8FF5-C84C1DFA3F7F}" type="presOf" srcId="{62FD26A0-1391-4DDF-8991-BF8B75523827}" destId="{E52847BB-7D03-4E70-BEFF-C07E27FF23C1}" srcOrd="1" destOrd="0" presId="urn:microsoft.com/office/officeart/2016/7/layout/RepeatingBendingProcessNew"/>
    <dgm:cxn modelId="{E440D4D5-5D7C-4058-B3EC-A725A0E593C0}" type="presOf" srcId="{4491CF88-3811-498B-8D9C-6CFE1A0839DE}" destId="{D1760A18-F466-435E-88DF-3C170C405E3E}" srcOrd="0" destOrd="0" presId="urn:microsoft.com/office/officeart/2016/7/layout/RepeatingBendingProcessNew"/>
    <dgm:cxn modelId="{188C16D7-AEF2-4363-BC08-007BE620A2C6}" type="presOf" srcId="{57BD3C04-B453-48F5-884F-3989BD152BDF}" destId="{40C8058A-4570-427D-B4BA-8A18F8BF5AF8}" srcOrd="0" destOrd="0" presId="urn:microsoft.com/office/officeart/2016/7/layout/RepeatingBendingProcessNew"/>
    <dgm:cxn modelId="{6BED32D7-0F2A-4D2C-9421-C4076A15EA78}" type="presOf" srcId="{A45C6B98-630C-4C22-8D18-AFE4F2C5B913}" destId="{A9302D39-3241-4744-9297-1D6F717DE1FB}" srcOrd="1" destOrd="0" presId="urn:microsoft.com/office/officeart/2016/7/layout/RepeatingBendingProcessNew"/>
    <dgm:cxn modelId="{D613CFDC-0876-4F66-9F92-97CBC69C8497}" srcId="{9CD20464-BDCD-4DC2-A5C5-228B51EB84D1}" destId="{CAEF570B-1431-40CB-8C99-64EE967506D1}" srcOrd="0" destOrd="0" parTransId="{26EC81F2-56A3-4675-A9F7-B5CFF1A1A65A}" sibTransId="{6C1B72B3-9DE7-40AF-86AB-2946F25EE530}"/>
    <dgm:cxn modelId="{E09C6AE2-25AE-4D11-8315-8A4DDF509819}" srcId="{9CD20464-BDCD-4DC2-A5C5-228B51EB84D1}" destId="{53A464E5-728D-47C5-B06F-297FA58C8904}" srcOrd="2" destOrd="0" parTransId="{826A47C5-356F-417D-A696-6D5C152894E8}" sibTransId="{62FD26A0-1391-4DDF-8991-BF8B75523827}"/>
    <dgm:cxn modelId="{CBB19A17-A3E3-4C6F-AEB6-483F5DFC39CF}" type="presParOf" srcId="{BC1C24B0-A81C-4D80-921A-FD213E2D3645}" destId="{6D8914E3-A7E3-4B20-954C-BA5A33D0AB03}" srcOrd="0" destOrd="0" presId="urn:microsoft.com/office/officeart/2016/7/layout/RepeatingBendingProcessNew"/>
    <dgm:cxn modelId="{D13AFBAB-9D22-4262-A009-71E0E66A75A3}" type="presParOf" srcId="{BC1C24B0-A81C-4D80-921A-FD213E2D3645}" destId="{8DD12E72-3E14-4ABC-A968-423825D8EC98}" srcOrd="1" destOrd="0" presId="urn:microsoft.com/office/officeart/2016/7/layout/RepeatingBendingProcessNew"/>
    <dgm:cxn modelId="{0953569C-C12C-4AD1-8040-ACBB5E6E5FA7}" type="presParOf" srcId="{8DD12E72-3E14-4ABC-A968-423825D8EC98}" destId="{481A1738-C9A3-4182-99BB-CA33784C9AAD}" srcOrd="0" destOrd="0" presId="urn:microsoft.com/office/officeart/2016/7/layout/RepeatingBendingProcessNew"/>
    <dgm:cxn modelId="{C8FBF9C6-DA17-471C-8054-FA5C9E59B1FC}" type="presParOf" srcId="{BC1C24B0-A81C-4D80-921A-FD213E2D3645}" destId="{C12D398F-0F4D-4675-AE67-680342F4F20B}" srcOrd="2" destOrd="0" presId="urn:microsoft.com/office/officeart/2016/7/layout/RepeatingBendingProcessNew"/>
    <dgm:cxn modelId="{508499AA-1F7C-4981-B006-9944E1D4CFDC}" type="presParOf" srcId="{BC1C24B0-A81C-4D80-921A-FD213E2D3645}" destId="{1DB2A439-F263-44C8-BB0F-011846EDA332}" srcOrd="3" destOrd="0" presId="urn:microsoft.com/office/officeart/2016/7/layout/RepeatingBendingProcessNew"/>
    <dgm:cxn modelId="{064746C5-5C5E-4164-A198-E560AC9ED101}" type="presParOf" srcId="{1DB2A439-F263-44C8-BB0F-011846EDA332}" destId="{DBC71B52-6173-41E3-BCF1-E28CC7D29D54}" srcOrd="0" destOrd="0" presId="urn:microsoft.com/office/officeart/2016/7/layout/RepeatingBendingProcessNew"/>
    <dgm:cxn modelId="{D5D1E1AE-6BAA-403A-9E43-8A44D9EE0BF9}" type="presParOf" srcId="{BC1C24B0-A81C-4D80-921A-FD213E2D3645}" destId="{53978964-7224-4C60-983E-BB859AD663A9}" srcOrd="4" destOrd="0" presId="urn:microsoft.com/office/officeart/2016/7/layout/RepeatingBendingProcessNew"/>
    <dgm:cxn modelId="{88D59DAD-4D1D-46E2-AD94-5A630B651908}" type="presParOf" srcId="{BC1C24B0-A81C-4D80-921A-FD213E2D3645}" destId="{3851A367-FF6D-4D76-8658-A38FA73DDCDC}" srcOrd="5" destOrd="0" presId="urn:microsoft.com/office/officeart/2016/7/layout/RepeatingBendingProcessNew"/>
    <dgm:cxn modelId="{027DB252-FB11-43C4-A094-FCF6A3C3AA27}" type="presParOf" srcId="{3851A367-FF6D-4D76-8658-A38FA73DDCDC}" destId="{E52847BB-7D03-4E70-BEFF-C07E27FF23C1}" srcOrd="0" destOrd="0" presId="urn:microsoft.com/office/officeart/2016/7/layout/RepeatingBendingProcessNew"/>
    <dgm:cxn modelId="{471E6AC8-54A4-4193-8406-F6621603F72C}" type="presParOf" srcId="{BC1C24B0-A81C-4D80-921A-FD213E2D3645}" destId="{D1760A18-F466-435E-88DF-3C170C405E3E}" srcOrd="6" destOrd="0" presId="urn:microsoft.com/office/officeart/2016/7/layout/RepeatingBendingProcessNew"/>
    <dgm:cxn modelId="{CB51C1B0-571F-4CA5-B926-BFE20E946296}" type="presParOf" srcId="{BC1C24B0-A81C-4D80-921A-FD213E2D3645}" destId="{92A7055C-965E-423A-9A99-2FF575B05496}" srcOrd="7" destOrd="0" presId="urn:microsoft.com/office/officeart/2016/7/layout/RepeatingBendingProcessNew"/>
    <dgm:cxn modelId="{3681D85C-AE0D-4CCF-9338-0E3543229138}" type="presParOf" srcId="{92A7055C-965E-423A-9A99-2FF575B05496}" destId="{D2D215D7-61C4-425A-93D3-2F2A4E1ED6D2}" srcOrd="0" destOrd="0" presId="urn:microsoft.com/office/officeart/2016/7/layout/RepeatingBendingProcessNew"/>
    <dgm:cxn modelId="{D21E64BA-7D47-41AD-8689-CD73D4EF0962}" type="presParOf" srcId="{BC1C24B0-A81C-4D80-921A-FD213E2D3645}" destId="{40C8058A-4570-427D-B4BA-8A18F8BF5AF8}" srcOrd="8" destOrd="0" presId="urn:microsoft.com/office/officeart/2016/7/layout/RepeatingBendingProcessNew"/>
    <dgm:cxn modelId="{6A659D46-3867-4A71-B518-DF5A88C8337E}" type="presParOf" srcId="{BC1C24B0-A81C-4D80-921A-FD213E2D3645}" destId="{D54123F3-A698-4B52-BA1F-8F879A899304}" srcOrd="9" destOrd="0" presId="urn:microsoft.com/office/officeart/2016/7/layout/RepeatingBendingProcessNew"/>
    <dgm:cxn modelId="{AE779BF6-695E-44B9-8E14-360AACAF6309}" type="presParOf" srcId="{D54123F3-A698-4B52-BA1F-8F879A899304}" destId="{A9302D39-3241-4744-9297-1D6F717DE1FB}" srcOrd="0" destOrd="0" presId="urn:microsoft.com/office/officeart/2016/7/layout/RepeatingBendingProcessNew"/>
    <dgm:cxn modelId="{FD9C03FA-1CEB-496D-A0EF-8A02E2639920}" type="presParOf" srcId="{BC1C24B0-A81C-4D80-921A-FD213E2D3645}" destId="{A632CE3B-6A7F-46FE-BB94-8EDBA23666C6}" srcOrd="10" destOrd="0" presId="urn:microsoft.com/office/officeart/2016/7/layout/RepeatingBendingProcessNew"/>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58099-B2AD-45A5-B1F0-BA6DB8C79942}">
      <dsp:nvSpPr>
        <dsp:cNvPr id="0" name=""/>
        <dsp:cNvSpPr/>
      </dsp:nvSpPr>
      <dsp:spPr>
        <a:xfrm>
          <a:off x="193910" y="924661"/>
          <a:ext cx="1281897" cy="128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6B6E8-D6B0-45CB-B6B2-79EE946136D8}">
      <dsp:nvSpPr>
        <dsp:cNvPr id="0" name=""/>
        <dsp:cNvSpPr/>
      </dsp:nvSpPr>
      <dsp:spPr>
        <a:xfrm>
          <a:off x="368221" y="1098967"/>
          <a:ext cx="933274" cy="9332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C543EB-E53F-47FF-9180-B959F70D89AD}">
      <dsp:nvSpPr>
        <dsp:cNvPr id="0" name=""/>
        <dsp:cNvSpPr/>
      </dsp:nvSpPr>
      <dsp:spPr>
        <a:xfrm>
          <a:off x="1656" y="2390476"/>
          <a:ext cx="1666406" cy="70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Avenir Next" panose="020B0503020202020204" pitchFamily="34" charset="0"/>
            </a:rPr>
            <a:t>Great Careers</a:t>
          </a:r>
        </a:p>
      </dsp:txBody>
      <dsp:txXfrm>
        <a:off x="1656" y="2390476"/>
        <a:ext cx="1666406" cy="708222"/>
      </dsp:txXfrm>
    </dsp:sp>
    <dsp:sp modelId="{F60C67BD-3263-474C-B4A7-846695E831C5}">
      <dsp:nvSpPr>
        <dsp:cNvPr id="0" name=""/>
        <dsp:cNvSpPr/>
      </dsp:nvSpPr>
      <dsp:spPr>
        <a:xfrm>
          <a:off x="2151937" y="924661"/>
          <a:ext cx="1281897" cy="128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95BB6-089D-4474-B4DB-D57D0A328CDD}">
      <dsp:nvSpPr>
        <dsp:cNvPr id="0" name=""/>
        <dsp:cNvSpPr/>
      </dsp:nvSpPr>
      <dsp:spPr>
        <a:xfrm>
          <a:off x="2326249" y="1098967"/>
          <a:ext cx="933274" cy="9332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8089A0-37B0-448C-A3AF-1B5B7DFCD157}">
      <dsp:nvSpPr>
        <dsp:cNvPr id="0" name=""/>
        <dsp:cNvSpPr/>
      </dsp:nvSpPr>
      <dsp:spPr>
        <a:xfrm>
          <a:off x="1959683" y="2390476"/>
          <a:ext cx="1666406" cy="70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a:latin typeface="Avenir Next" panose="020B0503020202020204" pitchFamily="34" charset="0"/>
            </a:rPr>
            <a:t>Great Futures</a:t>
          </a:r>
        </a:p>
      </dsp:txBody>
      <dsp:txXfrm>
        <a:off x="1959683" y="2390476"/>
        <a:ext cx="1666406" cy="708222"/>
      </dsp:txXfrm>
    </dsp:sp>
    <dsp:sp modelId="{29010B72-B849-4729-9B4F-C1426E34921E}">
      <dsp:nvSpPr>
        <dsp:cNvPr id="0" name=""/>
        <dsp:cNvSpPr/>
      </dsp:nvSpPr>
      <dsp:spPr>
        <a:xfrm>
          <a:off x="4109965" y="924661"/>
          <a:ext cx="1281897" cy="128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028E4-A2AA-474E-B453-84ABA38234BD}">
      <dsp:nvSpPr>
        <dsp:cNvPr id="0" name=""/>
        <dsp:cNvSpPr/>
      </dsp:nvSpPr>
      <dsp:spPr>
        <a:xfrm>
          <a:off x="4284276" y="1098967"/>
          <a:ext cx="933274" cy="9332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6E2C1C-750E-43E4-81AA-82AD25286A90}">
      <dsp:nvSpPr>
        <dsp:cNvPr id="0" name=""/>
        <dsp:cNvSpPr/>
      </dsp:nvSpPr>
      <dsp:spPr>
        <a:xfrm>
          <a:off x="3917711" y="2390476"/>
          <a:ext cx="1666406" cy="70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a:latin typeface="Avenir Next" panose="020B0503020202020204" pitchFamily="34" charset="0"/>
            </a:rPr>
            <a:t>Great Lifestyle</a:t>
          </a:r>
        </a:p>
      </dsp:txBody>
      <dsp:txXfrm>
        <a:off x="3917711" y="2390476"/>
        <a:ext cx="1666406" cy="708222"/>
      </dsp:txXfrm>
    </dsp:sp>
    <dsp:sp modelId="{988EEA57-1284-4892-9ED6-2A6EE48863D8}">
      <dsp:nvSpPr>
        <dsp:cNvPr id="0" name=""/>
        <dsp:cNvSpPr/>
      </dsp:nvSpPr>
      <dsp:spPr>
        <a:xfrm>
          <a:off x="6067992" y="924661"/>
          <a:ext cx="1281897" cy="12818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780DD-631B-4002-8699-5497C63617D4}">
      <dsp:nvSpPr>
        <dsp:cNvPr id="0" name=""/>
        <dsp:cNvSpPr/>
      </dsp:nvSpPr>
      <dsp:spPr>
        <a:xfrm>
          <a:off x="6242304" y="1098967"/>
          <a:ext cx="933274" cy="9332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EDA8E3-A75F-484A-BC3F-FE2FC8DBE1D4}">
      <dsp:nvSpPr>
        <dsp:cNvPr id="0" name=""/>
        <dsp:cNvSpPr/>
      </dsp:nvSpPr>
      <dsp:spPr>
        <a:xfrm>
          <a:off x="5875738" y="2390476"/>
          <a:ext cx="1666406" cy="70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Avenir Next" panose="020B0503020202020204" pitchFamily="34" charset="0"/>
            </a:rPr>
            <a:t>Why not YOU?</a:t>
          </a:r>
        </a:p>
      </dsp:txBody>
      <dsp:txXfrm>
        <a:off x="5875738" y="2390476"/>
        <a:ext cx="1666406" cy="708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51125-D758-42A4-9C83-99FEB70D691E}">
      <dsp:nvSpPr>
        <dsp:cNvPr id="0" name=""/>
        <dsp:cNvSpPr/>
      </dsp:nvSpPr>
      <dsp:spPr>
        <a:xfrm>
          <a:off x="0" y="39232"/>
          <a:ext cx="8077200" cy="7915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i="0" kern="1200" baseline="0"/>
            <a:t>Do you get excited about …</a:t>
          </a:r>
          <a:endParaRPr lang="en-US" sz="3300" kern="1200"/>
        </a:p>
      </dsp:txBody>
      <dsp:txXfrm>
        <a:off x="38638" y="77870"/>
        <a:ext cx="7999924" cy="714229"/>
      </dsp:txXfrm>
    </dsp:sp>
    <dsp:sp modelId="{2DB1A790-96CA-41F4-917E-804EB6AC14CD}">
      <dsp:nvSpPr>
        <dsp:cNvPr id="0" name=""/>
        <dsp:cNvSpPr/>
      </dsp:nvSpPr>
      <dsp:spPr>
        <a:xfrm>
          <a:off x="0" y="830737"/>
          <a:ext cx="8077200" cy="22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making things and taking them apart?</a:t>
          </a:r>
        </a:p>
        <a:p>
          <a:pPr marL="228600" lvl="1" indent="-228600" algn="l" defTabSz="1155700">
            <a:lnSpc>
              <a:spcPct val="90000"/>
            </a:lnSpc>
            <a:spcBef>
              <a:spcPct val="0"/>
            </a:spcBef>
            <a:spcAft>
              <a:spcPct val="20000"/>
            </a:spcAft>
            <a:buChar char="•"/>
          </a:pPr>
          <a:r>
            <a:rPr lang="en-US" sz="2600" i="0" kern="1200" baseline="0"/>
            <a:t>thinking about how</a:t>
          </a:r>
          <a:r>
            <a:rPr lang="en-US" sz="2600" i="0" kern="1200"/>
            <a:t> to make products better?</a:t>
          </a:r>
          <a:endParaRPr lang="en-US" sz="2600" kern="1200"/>
        </a:p>
        <a:p>
          <a:pPr marL="228600" lvl="1" indent="-228600" algn="l" defTabSz="1155700">
            <a:lnSpc>
              <a:spcPct val="90000"/>
            </a:lnSpc>
            <a:spcBef>
              <a:spcPct val="0"/>
            </a:spcBef>
            <a:spcAft>
              <a:spcPct val="20000"/>
            </a:spcAft>
            <a:buChar char="•"/>
          </a:pPr>
          <a:r>
            <a:rPr lang="en-US" sz="2600" kern="1200" baseline="0"/>
            <a:t>using</a:t>
          </a:r>
          <a:r>
            <a:rPr lang="en-US" sz="2600" kern="1200"/>
            <a:t> new technologies and software?</a:t>
          </a:r>
        </a:p>
        <a:p>
          <a:pPr marL="228600" lvl="1" indent="-228600" algn="l" defTabSz="1155700">
            <a:lnSpc>
              <a:spcPct val="90000"/>
            </a:lnSpc>
            <a:spcBef>
              <a:spcPct val="0"/>
            </a:spcBef>
            <a:spcAft>
              <a:spcPct val="20000"/>
            </a:spcAft>
            <a:buChar char="•"/>
          </a:pPr>
          <a:r>
            <a:rPr lang="en-US" sz="2600" i="0" kern="1200" baseline="0"/>
            <a:t>working</a:t>
          </a:r>
          <a:r>
            <a:rPr lang="en-US" sz="2600" i="0" kern="1200"/>
            <a:t> with others in teams?</a:t>
          </a:r>
          <a:endParaRPr lang="en-US" sz="2600" kern="1200"/>
        </a:p>
        <a:p>
          <a:pPr marL="228600" lvl="1" indent="-228600" algn="l" defTabSz="1155700">
            <a:lnSpc>
              <a:spcPct val="90000"/>
            </a:lnSpc>
            <a:spcBef>
              <a:spcPct val="0"/>
            </a:spcBef>
            <a:spcAft>
              <a:spcPct val="20000"/>
            </a:spcAft>
            <a:buChar char="•"/>
          </a:pPr>
          <a:r>
            <a:rPr lang="en-US" sz="2600" kern="1200" baseline="0"/>
            <a:t>testing new ideas?</a:t>
          </a:r>
          <a:endParaRPr lang="en-US" sz="2600" kern="1200"/>
        </a:p>
      </dsp:txBody>
      <dsp:txXfrm>
        <a:off x="0" y="830737"/>
        <a:ext cx="8077200" cy="2254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9F407-22C6-440A-8218-2BFFA713EDB1}">
      <dsp:nvSpPr>
        <dsp:cNvPr id="0" name=""/>
        <dsp:cNvSpPr/>
      </dsp:nvSpPr>
      <dsp:spPr>
        <a:xfrm>
          <a:off x="0" y="0"/>
          <a:ext cx="6412230" cy="1207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Avenir Next" panose="020B0503020202020204" pitchFamily="34" charset="0"/>
            </a:rPr>
            <a:t>Making something.</a:t>
          </a:r>
        </a:p>
      </dsp:txBody>
      <dsp:txXfrm>
        <a:off x="35352" y="35352"/>
        <a:ext cx="5109775" cy="1136304"/>
      </dsp:txXfrm>
    </dsp:sp>
    <dsp:sp modelId="{90ABDCF3-FC64-4885-BF49-3F578A1A0DC1}">
      <dsp:nvSpPr>
        <dsp:cNvPr id="0" name=""/>
        <dsp:cNvSpPr/>
      </dsp:nvSpPr>
      <dsp:spPr>
        <a:xfrm>
          <a:off x="565785" y="1408176"/>
          <a:ext cx="6412230" cy="1207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latin typeface="Avenir Next" panose="020B0503020202020204" pitchFamily="34" charset="0"/>
            </a:rPr>
            <a:t>Making a lot of them.</a:t>
          </a:r>
        </a:p>
      </dsp:txBody>
      <dsp:txXfrm>
        <a:off x="601137" y="1443528"/>
        <a:ext cx="4991186" cy="1136304"/>
      </dsp:txXfrm>
    </dsp:sp>
    <dsp:sp modelId="{78EDF8AC-942E-4305-84A7-A8A93E41A3ED}">
      <dsp:nvSpPr>
        <dsp:cNvPr id="0" name=""/>
        <dsp:cNvSpPr/>
      </dsp:nvSpPr>
      <dsp:spPr>
        <a:xfrm>
          <a:off x="1131570" y="2816352"/>
          <a:ext cx="6412230" cy="12070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latin typeface="Avenir Next" panose="020B0503020202020204" pitchFamily="34" charset="0"/>
            </a:rPr>
            <a:t>Make money on your products.</a:t>
          </a:r>
        </a:p>
      </dsp:txBody>
      <dsp:txXfrm>
        <a:off x="1166922" y="2851704"/>
        <a:ext cx="4991186" cy="1136304"/>
      </dsp:txXfrm>
    </dsp:sp>
    <dsp:sp modelId="{C6CC0147-209C-4BE1-B8C4-6687D1734F6E}">
      <dsp:nvSpPr>
        <dsp:cNvPr id="0" name=""/>
        <dsp:cNvSpPr/>
      </dsp:nvSpPr>
      <dsp:spPr>
        <a:xfrm>
          <a:off x="5627675" y="915314"/>
          <a:ext cx="784555" cy="78455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1" kern="1200">
            <a:latin typeface="Avenir Next" panose="020B0503020202020204" pitchFamily="34" charset="0"/>
          </a:endParaRPr>
        </a:p>
      </dsp:txBody>
      <dsp:txXfrm>
        <a:off x="5804200" y="915314"/>
        <a:ext cx="431505" cy="590378"/>
      </dsp:txXfrm>
    </dsp:sp>
    <dsp:sp modelId="{FCE7BC23-E901-4CFF-A1A5-06F89F8C8B8E}">
      <dsp:nvSpPr>
        <dsp:cNvPr id="0" name=""/>
        <dsp:cNvSpPr/>
      </dsp:nvSpPr>
      <dsp:spPr>
        <a:xfrm>
          <a:off x="6193460" y="2315443"/>
          <a:ext cx="784555" cy="78455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1" kern="1200">
            <a:latin typeface="Avenir Next" panose="020B0503020202020204" pitchFamily="34" charset="0"/>
          </a:endParaRPr>
        </a:p>
      </dsp:txBody>
      <dsp:txXfrm>
        <a:off x="6369985" y="2315443"/>
        <a:ext cx="431505" cy="590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12E72-3E14-4ABC-A968-423825D8EC98}">
      <dsp:nvSpPr>
        <dsp:cNvPr id="0" name=""/>
        <dsp:cNvSpPr/>
      </dsp:nvSpPr>
      <dsp:spPr>
        <a:xfrm>
          <a:off x="2533693" y="1381338"/>
          <a:ext cx="551018" cy="91440"/>
        </a:xfrm>
        <a:custGeom>
          <a:avLst/>
          <a:gdLst/>
          <a:ahLst/>
          <a:cxnLst/>
          <a:rect l="0" t="0" r="0" b="0"/>
          <a:pathLst>
            <a:path>
              <a:moveTo>
                <a:pt x="0" y="45720"/>
              </a:moveTo>
              <a:lnTo>
                <a:pt x="55101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4662" y="1424149"/>
        <a:ext cx="29080" cy="5816"/>
      </dsp:txXfrm>
    </dsp:sp>
    <dsp:sp modelId="{6D8914E3-A7E3-4B20-954C-BA5A33D0AB03}">
      <dsp:nvSpPr>
        <dsp:cNvPr id="0" name=""/>
        <dsp:cNvSpPr/>
      </dsp:nvSpPr>
      <dsp:spPr>
        <a:xfrm>
          <a:off x="6717" y="668425"/>
          <a:ext cx="2528775" cy="15172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577850">
            <a:lnSpc>
              <a:spcPct val="100000"/>
            </a:lnSpc>
            <a:spcBef>
              <a:spcPct val="0"/>
            </a:spcBef>
            <a:spcAft>
              <a:spcPct val="35000"/>
            </a:spcAft>
            <a:buNone/>
          </a:pPr>
          <a:r>
            <a:rPr lang="en-US" sz="1300" b="1" kern="1200" dirty="0"/>
            <a:t>Innovate</a:t>
          </a:r>
        </a:p>
        <a:p>
          <a:pPr marL="0" lvl="0" indent="0" algn="ctr" defTabSz="577850">
            <a:lnSpc>
              <a:spcPct val="100000"/>
            </a:lnSpc>
            <a:spcBef>
              <a:spcPct val="0"/>
            </a:spcBef>
            <a:spcAft>
              <a:spcPct val="35000"/>
            </a:spcAft>
            <a:buNone/>
          </a:pPr>
          <a:r>
            <a:rPr lang="en-US" sz="1300" kern="1200" dirty="0"/>
            <a:t>Respond to a market need or invent a new product to solve a problem.</a:t>
          </a:r>
        </a:p>
      </dsp:txBody>
      <dsp:txXfrm>
        <a:off x="6717" y="668425"/>
        <a:ext cx="2528775" cy="1517265"/>
      </dsp:txXfrm>
    </dsp:sp>
    <dsp:sp modelId="{1DB2A439-F263-44C8-BB0F-011846EDA332}">
      <dsp:nvSpPr>
        <dsp:cNvPr id="0" name=""/>
        <dsp:cNvSpPr/>
      </dsp:nvSpPr>
      <dsp:spPr>
        <a:xfrm>
          <a:off x="5644087" y="1381338"/>
          <a:ext cx="551018" cy="91440"/>
        </a:xfrm>
        <a:custGeom>
          <a:avLst/>
          <a:gdLst/>
          <a:ahLst/>
          <a:cxnLst/>
          <a:rect l="0" t="0" r="0" b="0"/>
          <a:pathLst>
            <a:path>
              <a:moveTo>
                <a:pt x="0" y="45720"/>
              </a:moveTo>
              <a:lnTo>
                <a:pt x="55101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05056" y="1424149"/>
        <a:ext cx="29080" cy="5816"/>
      </dsp:txXfrm>
    </dsp:sp>
    <dsp:sp modelId="{C12D398F-0F4D-4675-AE67-680342F4F20B}">
      <dsp:nvSpPr>
        <dsp:cNvPr id="0" name=""/>
        <dsp:cNvSpPr/>
      </dsp:nvSpPr>
      <dsp:spPr>
        <a:xfrm>
          <a:off x="3117112" y="668425"/>
          <a:ext cx="2528775" cy="15172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577850">
            <a:lnSpc>
              <a:spcPct val="100000"/>
            </a:lnSpc>
            <a:spcBef>
              <a:spcPct val="0"/>
            </a:spcBef>
            <a:spcAft>
              <a:spcPct val="35000"/>
            </a:spcAft>
            <a:buNone/>
          </a:pPr>
          <a:r>
            <a:rPr lang="en-US" sz="1300" b="1" kern="1200" dirty="0"/>
            <a:t>Design</a:t>
          </a:r>
        </a:p>
        <a:p>
          <a:pPr marL="0" lvl="0" indent="0" algn="ctr" defTabSz="577850">
            <a:lnSpc>
              <a:spcPct val="100000"/>
            </a:lnSpc>
            <a:spcBef>
              <a:spcPct val="0"/>
            </a:spcBef>
            <a:spcAft>
              <a:spcPct val="35000"/>
            </a:spcAft>
            <a:buNone/>
          </a:pPr>
          <a:r>
            <a:rPr lang="en-US" sz="1300" kern="1200" dirty="0"/>
            <a:t>Try your ideas about what to make, how it will look and feel, how it will perform and how it could be made. </a:t>
          </a:r>
        </a:p>
      </dsp:txBody>
      <dsp:txXfrm>
        <a:off x="3117112" y="668425"/>
        <a:ext cx="2528775" cy="1517265"/>
      </dsp:txXfrm>
    </dsp:sp>
    <dsp:sp modelId="{3851A367-FF6D-4D76-8658-A38FA73DDCDC}">
      <dsp:nvSpPr>
        <dsp:cNvPr id="0" name=""/>
        <dsp:cNvSpPr/>
      </dsp:nvSpPr>
      <dsp:spPr>
        <a:xfrm>
          <a:off x="1271105" y="2183890"/>
          <a:ext cx="6220788" cy="551018"/>
        </a:xfrm>
        <a:custGeom>
          <a:avLst/>
          <a:gdLst/>
          <a:ahLst/>
          <a:cxnLst/>
          <a:rect l="0" t="0" r="0" b="0"/>
          <a:pathLst>
            <a:path>
              <a:moveTo>
                <a:pt x="6220788" y="0"/>
              </a:moveTo>
              <a:lnTo>
                <a:pt x="6220788" y="292609"/>
              </a:lnTo>
              <a:lnTo>
                <a:pt x="0" y="292609"/>
              </a:lnTo>
              <a:lnTo>
                <a:pt x="0" y="551018"/>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5302" y="2456491"/>
        <a:ext cx="312395" cy="5816"/>
      </dsp:txXfrm>
    </dsp:sp>
    <dsp:sp modelId="{53978964-7224-4C60-983E-BB859AD663A9}">
      <dsp:nvSpPr>
        <dsp:cNvPr id="0" name=""/>
        <dsp:cNvSpPr/>
      </dsp:nvSpPr>
      <dsp:spPr>
        <a:xfrm>
          <a:off x="6227506" y="668425"/>
          <a:ext cx="2528775" cy="15172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577850">
            <a:lnSpc>
              <a:spcPct val="100000"/>
            </a:lnSpc>
            <a:spcBef>
              <a:spcPct val="0"/>
            </a:spcBef>
            <a:spcAft>
              <a:spcPct val="35000"/>
            </a:spcAft>
            <a:buNone/>
          </a:pPr>
          <a:r>
            <a:rPr lang="en-US" sz="1300" b="1" kern="1200" dirty="0"/>
            <a:t>Fabricate</a:t>
          </a:r>
        </a:p>
        <a:p>
          <a:pPr marL="0" lvl="0" indent="0" algn="ctr" defTabSz="577850">
            <a:lnSpc>
              <a:spcPct val="100000"/>
            </a:lnSpc>
            <a:spcBef>
              <a:spcPct val="0"/>
            </a:spcBef>
            <a:spcAft>
              <a:spcPct val="35000"/>
            </a:spcAft>
            <a:buNone/>
          </a:pPr>
          <a:r>
            <a:rPr lang="en-US" sz="1300" kern="1200" dirty="0"/>
            <a:t>It takes skills, technology and teamwork turn ideas into real products that meet the product criteria.</a:t>
          </a:r>
        </a:p>
      </dsp:txBody>
      <dsp:txXfrm>
        <a:off x="6227506" y="668425"/>
        <a:ext cx="2528775" cy="1517265"/>
      </dsp:txXfrm>
    </dsp:sp>
    <dsp:sp modelId="{92A7055C-965E-423A-9A99-2FF575B05496}">
      <dsp:nvSpPr>
        <dsp:cNvPr id="0" name=""/>
        <dsp:cNvSpPr/>
      </dsp:nvSpPr>
      <dsp:spPr>
        <a:xfrm>
          <a:off x="2533693" y="3480221"/>
          <a:ext cx="551018" cy="91440"/>
        </a:xfrm>
        <a:custGeom>
          <a:avLst/>
          <a:gdLst/>
          <a:ahLst/>
          <a:cxnLst/>
          <a:rect l="0" t="0" r="0" b="0"/>
          <a:pathLst>
            <a:path>
              <a:moveTo>
                <a:pt x="0" y="45720"/>
              </a:moveTo>
              <a:lnTo>
                <a:pt x="55101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4662" y="3523033"/>
        <a:ext cx="29080" cy="5816"/>
      </dsp:txXfrm>
    </dsp:sp>
    <dsp:sp modelId="{D1760A18-F466-435E-88DF-3C170C405E3E}">
      <dsp:nvSpPr>
        <dsp:cNvPr id="0" name=""/>
        <dsp:cNvSpPr/>
      </dsp:nvSpPr>
      <dsp:spPr>
        <a:xfrm>
          <a:off x="6717" y="2767309"/>
          <a:ext cx="2528775" cy="15172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577850">
            <a:lnSpc>
              <a:spcPct val="100000"/>
            </a:lnSpc>
            <a:spcBef>
              <a:spcPct val="0"/>
            </a:spcBef>
            <a:spcAft>
              <a:spcPct val="35000"/>
            </a:spcAft>
            <a:buNone/>
          </a:pPr>
          <a:r>
            <a:rPr lang="en-US" sz="1300" b="1" kern="1200" dirty="0"/>
            <a:t>Test</a:t>
          </a:r>
        </a:p>
        <a:p>
          <a:pPr marL="0" lvl="0" indent="0" algn="ctr" defTabSz="577850">
            <a:lnSpc>
              <a:spcPct val="100000"/>
            </a:lnSpc>
            <a:spcBef>
              <a:spcPct val="0"/>
            </a:spcBef>
            <a:spcAft>
              <a:spcPct val="35000"/>
            </a:spcAft>
            <a:buNone/>
          </a:pPr>
          <a:r>
            <a:rPr lang="en-US" sz="1300" kern="1200" dirty="0"/>
            <a:t>Quality is important. Everything is tested to be sure they perform as designed.</a:t>
          </a:r>
        </a:p>
      </dsp:txBody>
      <dsp:txXfrm>
        <a:off x="6717" y="2767309"/>
        <a:ext cx="2528775" cy="1517265"/>
      </dsp:txXfrm>
    </dsp:sp>
    <dsp:sp modelId="{D54123F3-A698-4B52-BA1F-8F879A899304}">
      <dsp:nvSpPr>
        <dsp:cNvPr id="0" name=""/>
        <dsp:cNvSpPr/>
      </dsp:nvSpPr>
      <dsp:spPr>
        <a:xfrm>
          <a:off x="5644087" y="3480221"/>
          <a:ext cx="551018" cy="91440"/>
        </a:xfrm>
        <a:custGeom>
          <a:avLst/>
          <a:gdLst/>
          <a:ahLst/>
          <a:cxnLst/>
          <a:rect l="0" t="0" r="0" b="0"/>
          <a:pathLst>
            <a:path>
              <a:moveTo>
                <a:pt x="0" y="45720"/>
              </a:moveTo>
              <a:lnTo>
                <a:pt x="55101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05056" y="3523033"/>
        <a:ext cx="29080" cy="5816"/>
      </dsp:txXfrm>
    </dsp:sp>
    <dsp:sp modelId="{40C8058A-4570-427D-B4BA-8A18F8BF5AF8}">
      <dsp:nvSpPr>
        <dsp:cNvPr id="0" name=""/>
        <dsp:cNvSpPr/>
      </dsp:nvSpPr>
      <dsp:spPr>
        <a:xfrm>
          <a:off x="3117112" y="2767309"/>
          <a:ext cx="2528775" cy="15172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577850">
            <a:lnSpc>
              <a:spcPct val="100000"/>
            </a:lnSpc>
            <a:spcBef>
              <a:spcPct val="0"/>
            </a:spcBef>
            <a:spcAft>
              <a:spcPct val="35000"/>
            </a:spcAft>
            <a:buNone/>
          </a:pPr>
          <a:r>
            <a:rPr lang="en-US" sz="1300" b="1" kern="1200" dirty="0"/>
            <a:t>Market</a:t>
          </a:r>
        </a:p>
        <a:p>
          <a:pPr marL="0" lvl="0" indent="0" algn="ctr" defTabSz="577850">
            <a:lnSpc>
              <a:spcPct val="100000"/>
            </a:lnSpc>
            <a:spcBef>
              <a:spcPct val="0"/>
            </a:spcBef>
            <a:spcAft>
              <a:spcPct val="35000"/>
            </a:spcAft>
            <a:buNone/>
          </a:pPr>
          <a:r>
            <a:rPr lang="en-US" sz="1300" kern="1200" dirty="0"/>
            <a:t>Products need to be offered to potential consumers.</a:t>
          </a:r>
        </a:p>
      </dsp:txBody>
      <dsp:txXfrm>
        <a:off x="3117112" y="2767309"/>
        <a:ext cx="2528775" cy="1517265"/>
      </dsp:txXfrm>
    </dsp:sp>
    <dsp:sp modelId="{A632CE3B-6A7F-46FE-BB94-8EDBA23666C6}">
      <dsp:nvSpPr>
        <dsp:cNvPr id="0" name=""/>
        <dsp:cNvSpPr/>
      </dsp:nvSpPr>
      <dsp:spPr>
        <a:xfrm>
          <a:off x="6227506" y="2767309"/>
          <a:ext cx="2528775" cy="15172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12" tIns="130068" rIns="123912" bIns="130068" numCol="1" spcCol="1270" anchor="ctr" anchorCtr="0">
          <a:noAutofit/>
        </a:bodyPr>
        <a:lstStyle/>
        <a:p>
          <a:pPr marL="0" lvl="0" indent="0" algn="ctr" defTabSz="577850">
            <a:lnSpc>
              <a:spcPct val="100000"/>
            </a:lnSpc>
            <a:spcBef>
              <a:spcPct val="0"/>
            </a:spcBef>
            <a:spcAft>
              <a:spcPct val="35000"/>
            </a:spcAft>
            <a:buNone/>
          </a:pPr>
          <a:r>
            <a:rPr lang="en-US" sz="1300" b="1" kern="1200" dirty="0"/>
            <a:t>Distribute</a:t>
          </a:r>
        </a:p>
        <a:p>
          <a:pPr marL="0" lvl="0" indent="0" algn="ctr" defTabSz="577850">
            <a:lnSpc>
              <a:spcPct val="100000"/>
            </a:lnSpc>
            <a:spcBef>
              <a:spcPct val="0"/>
            </a:spcBef>
            <a:spcAft>
              <a:spcPct val="35000"/>
            </a:spcAft>
            <a:buNone/>
          </a:pPr>
          <a:r>
            <a:rPr lang="en-US" sz="1300" b="1" kern="1200" dirty="0"/>
            <a:t> </a:t>
          </a:r>
          <a:r>
            <a:rPr lang="en-US" sz="1300" kern="1200" dirty="0"/>
            <a:t>Packaging and distributing products is a logistics puzzle.</a:t>
          </a:r>
        </a:p>
      </dsp:txBody>
      <dsp:txXfrm>
        <a:off x="6227506" y="2767309"/>
        <a:ext cx="2528775" cy="151726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pitchFamily="34" charset="0"/>
              </a:defRPr>
            </a:lvl1pPr>
          </a:lstStyle>
          <a:p>
            <a:pPr>
              <a:defRPr/>
            </a:pPr>
            <a:fld id="{50CFEB93-C6C5-4010-B76E-EFE0E721CC99}" type="datetime1">
              <a:rPr lang="en-US"/>
              <a:pPr>
                <a:defRPr/>
              </a:pPr>
              <a:t>8/29/2025</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6653" tIns="48327" rIns="96653"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pitchFamily="34" charset="0"/>
              </a:defRPr>
            </a:lvl1pPr>
          </a:lstStyle>
          <a:p>
            <a:pPr>
              <a:defRPr/>
            </a:pPr>
            <a:fld id="{A01BD485-30C0-484B-9F4E-116A529EB242}" type="slidenum">
              <a:rPr lang="en-US"/>
              <a:pPr>
                <a:defRPr/>
              </a:pPr>
              <a:t>‹#›</a:t>
            </a:fld>
            <a:endParaRPr lang="en-US"/>
          </a:p>
        </p:txBody>
      </p:sp>
    </p:spTree>
    <p:extLst>
      <p:ext uri="{BB962C8B-B14F-4D97-AF65-F5344CB8AC3E}">
        <p14:creationId xmlns:p14="http://schemas.microsoft.com/office/powerpoint/2010/main" val="3083055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388"/>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pitchFamily="34" charset="0"/>
              </a:defRPr>
            </a:lvl1pPr>
          </a:lstStyle>
          <a:p>
            <a:pPr>
              <a:defRPr/>
            </a:pPr>
            <a:fld id="{06F96039-9CFA-4EB3-833F-DE8DB9FBBB4E}" type="datetime1">
              <a:rPr lang="en-US"/>
              <a:pPr>
                <a:defRPr/>
              </a:pPr>
              <a:t>8/29/2025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6653" tIns="48327" rIns="96653"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pitchFamily="34" charset="0"/>
              </a:defRPr>
            </a:lvl1pPr>
          </a:lstStyle>
          <a:p>
            <a:pPr>
              <a:defRPr/>
            </a:pPr>
            <a:fld id="{52AB97BE-CED1-4F59-A401-3AB57CFDC023}" type="slidenum">
              <a:rPr lang="en-US"/>
              <a:pPr>
                <a:defRPr/>
              </a:pPr>
              <a:t>‹#›</a:t>
            </a:fld>
            <a:endParaRPr lang="en-US"/>
          </a:p>
        </p:txBody>
      </p:sp>
    </p:spTree>
    <p:extLst>
      <p:ext uri="{BB962C8B-B14F-4D97-AF65-F5344CB8AC3E}">
        <p14:creationId xmlns:p14="http://schemas.microsoft.com/office/powerpoint/2010/main" val="3766717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AB97BE-CED1-4F59-A401-3AB57CFDC023}" type="slidenum">
              <a:rPr lang="en-US" smtClean="0"/>
              <a:pPr>
                <a:defRPr/>
              </a:pPr>
              <a:t>2</a:t>
            </a:fld>
            <a:endParaRPr lang="en-US"/>
          </a:p>
        </p:txBody>
      </p:sp>
    </p:spTree>
    <p:extLst>
      <p:ext uri="{BB962C8B-B14F-4D97-AF65-F5344CB8AC3E}">
        <p14:creationId xmlns:p14="http://schemas.microsoft.com/office/powerpoint/2010/main" val="22393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Talking points:</a:t>
            </a:r>
          </a:p>
          <a:p>
            <a:pPr eaLnBrk="1" hangingPunct="1">
              <a:spcBef>
                <a:spcPct val="0"/>
              </a:spcBef>
            </a:pPr>
            <a:r>
              <a:rPr lang="en-US" dirty="0"/>
              <a:t>These are sample job titles drawn for Department of Labor, Workforce Florida and companies.  They are only typical job titles and vary from company to company.</a:t>
            </a:r>
          </a:p>
          <a:p>
            <a:pPr eaLnBrk="1" hangingPunct="1">
              <a:spcBef>
                <a:spcPct val="0"/>
              </a:spcBef>
            </a:pPr>
            <a:r>
              <a:rPr lang="en-US" dirty="0"/>
              <a:t>There is a downloadable handout with this information called “Job Journey” that FLATE has prepared located at:  http://madeinflorida.org/careers/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D2EDA12-1000-44FA-ADA9-0D372C7A4EDF}" type="slidenum">
              <a:rPr lang="en-US" smtClean="0">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Talking points:</a:t>
            </a:r>
          </a:p>
          <a:p>
            <a:pPr eaLnBrk="1" hangingPunct="1">
              <a:spcBef>
                <a:spcPct val="0"/>
              </a:spcBef>
            </a:pPr>
            <a:r>
              <a:rPr lang="en-US" dirty="0"/>
              <a:t>These are sample job titles drawn for Department of Labor, Workforce Florida and companies.  They are only typical job titles and vary from company to company.</a:t>
            </a:r>
          </a:p>
          <a:p>
            <a:pPr eaLnBrk="1" hangingPunct="1">
              <a:spcBef>
                <a:spcPct val="0"/>
              </a:spcBef>
            </a:pPr>
            <a:r>
              <a:rPr lang="en-US" dirty="0"/>
              <a:t>There is a downloadable handout with this information called “Job Journey” that FLATE has prepared located at:  http://madeinflorida.org/careers/</a:t>
            </a: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D2EDA12-1000-44FA-ADA9-0D372C7A4EDF}" type="slidenum">
              <a:rPr lang="en-US" smtClean="0">
                <a:latin typeface="Calibri" pitchFamily="34" charset="0"/>
              </a:rPr>
              <a:pPr eaLnBrk="1" hangingPunct="1"/>
              <a:t>12</a:t>
            </a:fld>
            <a:endParaRPr lang="en-US">
              <a:latin typeface="Calibri" pitchFamily="34" charset="0"/>
            </a:endParaRPr>
          </a:p>
        </p:txBody>
      </p:sp>
    </p:spTree>
    <p:extLst>
      <p:ext uri="{BB962C8B-B14F-4D97-AF65-F5344CB8AC3E}">
        <p14:creationId xmlns:p14="http://schemas.microsoft.com/office/powerpoint/2010/main" val="378319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D2EDA12-1000-44FA-ADA9-0D372C7A4EDF}" type="slidenum">
              <a:rPr lang="en-US" smtClean="0">
                <a:latin typeface="Calibri" pitchFamily="34" charset="0"/>
              </a:rPr>
              <a:pPr eaLnBrk="1" hangingPunct="1"/>
              <a:t>13</a:t>
            </a:fld>
            <a:endParaRPr lang="en-US">
              <a:latin typeface="Calibri" pitchFamily="34" charset="0"/>
            </a:endParaRPr>
          </a:p>
        </p:txBody>
      </p:sp>
    </p:spTree>
    <p:extLst>
      <p:ext uri="{BB962C8B-B14F-4D97-AF65-F5344CB8AC3E}">
        <p14:creationId xmlns:p14="http://schemas.microsoft.com/office/powerpoint/2010/main" val="208788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Talking Points</a:t>
            </a:r>
          </a:p>
          <a:p>
            <a:pPr eaLnBrk="1" hangingPunct="1">
              <a:spcBef>
                <a:spcPct val="0"/>
              </a:spcBef>
            </a:pPr>
            <a:r>
              <a:rPr lang="en-US" b="0" dirty="0"/>
              <a:t>Here</a:t>
            </a:r>
            <a:r>
              <a:rPr lang="en-US" b="0" baseline="0" dirty="0"/>
              <a:t> are some of the characteristics of people who like working in manufacturing. Engage the audience/students in thinking about how they would answer this question – if positively, then manufacturing could be right for them.</a:t>
            </a:r>
            <a:endParaRPr lang="en-US" b="0"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A2C64DF-9904-409E-A551-47E59049FB5C}" type="slidenum">
              <a:rPr lang="en-US" smtClean="0">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p:txBody>
          <a:bodyPr wrap="square" numCol="1" anchor="t" anchorCtr="0" compatLnSpc="1">
            <a:prstTxWarp prst="textNoShape">
              <a:avLst/>
            </a:prstTxWarp>
          </a:bodyPr>
          <a:lstStyle/>
          <a:p>
            <a:pPr marL="237127" indent="-237127" eaLnBrk="1" hangingPunct="1">
              <a:defRPr/>
            </a:pPr>
            <a:r>
              <a:rPr lang="en-US" dirty="0"/>
              <a:t>The world of manufacturing is all around us.</a:t>
            </a:r>
          </a:p>
          <a:p>
            <a:pPr marL="237127" indent="-237127" eaLnBrk="1" hangingPunct="1">
              <a:buFont typeface="Wingdings" pitchFamily="2" charset="2"/>
              <a:buChar char="ü"/>
              <a:defRPr/>
            </a:pPr>
            <a:r>
              <a:rPr lang="en-US" dirty="0"/>
              <a:t> Almost everything we use in our daily lives has been created and manufactured by someone else. </a:t>
            </a:r>
          </a:p>
          <a:p>
            <a:pPr marL="237127" indent="-237127" eaLnBrk="1" hangingPunct="1">
              <a:buFont typeface="Wingdings" pitchFamily="2" charset="2"/>
              <a:buChar char="ü"/>
              <a:defRPr/>
            </a:pPr>
            <a:r>
              <a:rPr lang="en-US" dirty="0"/>
              <a:t>Make reference to manufactured objects in the room, from desks and chairs to lamps, windows, carpets, books and clothing.</a:t>
            </a:r>
          </a:p>
          <a:p>
            <a:pPr marL="237127" indent="-237127" eaLnBrk="1" hangingPunct="1">
              <a:buFont typeface="Wingdings" pitchFamily="2" charset="2"/>
              <a:buChar char="ü"/>
              <a:defRPr/>
            </a:pPr>
            <a:r>
              <a:rPr lang="en-US" dirty="0"/>
              <a:t>Two broad areas you might start with are materials and process.</a:t>
            </a:r>
          </a:p>
          <a:p>
            <a:pPr lvl="1" eaLnBrk="1" hangingPunct="1">
              <a:buFont typeface="Wingdings" pitchFamily="2" charset="2"/>
              <a:buChar char="ü"/>
              <a:defRPr/>
            </a:pPr>
            <a:r>
              <a:rPr lang="en-US" dirty="0"/>
              <a:t> Why is this item made from  ____?</a:t>
            </a:r>
          </a:p>
          <a:p>
            <a:pPr lvl="1" eaLnBrk="1" hangingPunct="1">
              <a:buFont typeface="Wingdings" pitchFamily="2" charset="2"/>
              <a:buChar char="ü"/>
              <a:defRPr/>
            </a:pPr>
            <a:r>
              <a:rPr lang="en-US" dirty="0"/>
              <a:t> How do you think someone makes this shape?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The big picture – raw materials are transformed into Products. </a:t>
            </a:r>
            <a:r>
              <a:rPr lang="en-US" sz="1800" dirty="0">
                <a:effectLst/>
                <a:latin typeface="Segoe UI" panose="020B0502040204020203" pitchFamily="34" charset="0"/>
              </a:rPr>
              <a:t>Metal Stock is used to make fire trucks and plastic pellets make cups.</a:t>
            </a:r>
            <a:r>
              <a:rPr lang="en-US" dirty="0"/>
              <a:t> </a:t>
            </a:r>
          </a:p>
          <a:p>
            <a:pPr eaLnBrk="1" hangingPunct="1">
              <a:spcBef>
                <a:spcPct val="0"/>
              </a:spcBef>
            </a:pPr>
            <a:r>
              <a:rPr lang="en-US" dirty="0"/>
              <a:t>The next slide goes into a manufacturing process (specific design process for manufacturing but derived from a typical engineering design process).</a:t>
            </a:r>
          </a:p>
          <a:p>
            <a:pPr eaLnBrk="1" hangingPunct="1">
              <a:spcBef>
                <a:spcPct val="0"/>
              </a:spcBef>
            </a:pPr>
            <a:endParaRPr lang="en-US" dirty="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879A7FD-8551-496A-A88E-C2A626747486}"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t>The basics of business of manufacturing</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9FFD810-1636-421C-9BD1-CF4AFAE465BA}" type="slidenum">
              <a:rPr lang="en-US" smtClean="0">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41E025A-8A21-44DA-9A89-0AEFCE47F5B1}" type="slidenum">
              <a:rPr lang="en-US" smtClean="0">
                <a:latin typeface="Calibri" pitchFamily="34" charset="0"/>
              </a:rPr>
              <a:pPr eaLnBrk="1" hangingPunct="1"/>
              <a:t>17</a:t>
            </a:fld>
            <a:endParaRPr lang="en-US">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ct val="30000"/>
              </a:spcBef>
              <a:spcAft>
                <a:spcPct val="0"/>
              </a:spcAft>
              <a:buClrTx/>
              <a:buSzTx/>
              <a:buFont typeface="Wingdings" pitchFamily="2" charset="2"/>
              <a:buNone/>
              <a:tabLst/>
              <a:defRPr/>
            </a:pPr>
            <a:r>
              <a:rPr lang="en-US" b="1" dirty="0"/>
              <a:t>Talking points on the manufacturing process</a:t>
            </a:r>
          </a:p>
          <a:p>
            <a:pPr eaLnBrk="1" hangingPunct="1">
              <a:spcBef>
                <a:spcPct val="0"/>
              </a:spcBef>
            </a:pPr>
            <a:r>
              <a:rPr lang="en-US" dirty="0"/>
              <a:t>Product designed and developed (innovation), Raw materials identified, Raw materials transported to manufacturing site</a:t>
            </a:r>
          </a:p>
          <a:p>
            <a:pPr eaLnBrk="1" hangingPunct="1">
              <a:spcBef>
                <a:spcPct val="0"/>
              </a:spcBef>
            </a:pPr>
            <a:r>
              <a:rPr lang="en-US" dirty="0"/>
              <a:t>Materials are processed in multiple steps to transform it to product, Product is packaged (on site or different site) and marketed</a:t>
            </a:r>
          </a:p>
          <a:p>
            <a:pPr eaLnBrk="1" hangingPunct="1">
              <a:spcBef>
                <a:spcPct val="0"/>
              </a:spcBef>
            </a:pPr>
            <a:r>
              <a:rPr lang="en-US" dirty="0"/>
              <a:t>Product is transported to distribution centers, Product is sold</a:t>
            </a:r>
          </a:p>
          <a:p>
            <a:pPr eaLnBrk="1" hangingPunct="1">
              <a:lnSpc>
                <a:spcPct val="90000"/>
              </a:lnSpc>
              <a:buFont typeface="Wingdings" pitchFamily="2" charset="2"/>
              <a:buChar char="ü"/>
            </a:pPr>
            <a:r>
              <a:rPr lang="en-US" dirty="0"/>
              <a:t>The manufacturing process is a very dynamic process and all the phases or components may influence one another. Distribution might come last and, in many cases, may not affect the design process. But if the product needed to be delivered to a space station, all other aspects of the manufacturing cycle (the design, the materials, the manufacturing process, etc.) would be affected by the “last” step, distribution.</a:t>
            </a:r>
          </a:p>
          <a:p>
            <a:pPr eaLnBrk="1" hangingPunct="1">
              <a:spcBef>
                <a:spcPct val="0"/>
              </a:spcBef>
            </a:pPr>
            <a:endParaRPr lang="en-US" dirty="0">
              <a:latin typeface="Arial Narrow"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itchFamily="2" charset="2"/>
              <a:buNone/>
              <a:tabLst/>
              <a:defRPr/>
            </a:pPr>
            <a:r>
              <a:rPr lang="en-US" dirty="0"/>
              <a:t>Inform participants that there are many business support functions in the manufacturing industry, as well as many opportunities to be promoted within the different departments that support the manufacturing cycles. </a:t>
            </a:r>
          </a:p>
          <a:p>
            <a:pPr eaLnBrk="1" hangingPunct="1">
              <a:buFont typeface="Wingdings" pitchFamily="2" charset="2"/>
              <a:buChar char="ü"/>
            </a:pPr>
            <a:r>
              <a:rPr lang="en-US" dirty="0"/>
              <a:t>The design process takes the initial concept and transforms it into a working model.</a:t>
            </a:r>
          </a:p>
          <a:p>
            <a:pPr eaLnBrk="1" hangingPunct="1">
              <a:buFont typeface="Wingdings" pitchFamily="2" charset="2"/>
              <a:buChar char="ü"/>
            </a:pPr>
            <a:r>
              <a:rPr lang="en-US" dirty="0"/>
              <a:t>Making ideas a reality requires engineering, computer assisted drawing, prototyping and selection or invention of the tools and processes that will be used to manufacture the designed product.</a:t>
            </a:r>
          </a:p>
          <a:p>
            <a:pPr marL="116917" indent="-116917" eaLnBrk="1" hangingPunct="1">
              <a:buFont typeface="Wingdings" pitchFamily="2" charset="2"/>
              <a:buChar char="ü"/>
            </a:pPr>
            <a:r>
              <a:rPr lang="en-US" dirty="0"/>
              <a:t>Quality is important for any manufactured product.</a:t>
            </a:r>
          </a:p>
          <a:p>
            <a:pPr marL="116917" indent="-116917" eaLnBrk="1" hangingPunct="1">
              <a:buFont typeface="Wingdings" pitchFamily="2" charset="2"/>
              <a:buChar char="ü"/>
            </a:pPr>
            <a:r>
              <a:rPr lang="en-US" dirty="0"/>
              <a:t>All parts need to be made according to the design and all products need to be tested before they are assembled and sent to customers.</a:t>
            </a:r>
          </a:p>
          <a:p>
            <a:pPr marL="116917" indent="-116917" eaLnBrk="1" hangingPunct="1">
              <a:buFont typeface="Wingdings" pitchFamily="2" charset="2"/>
              <a:buChar char="ü"/>
            </a:pPr>
            <a:r>
              <a:rPr lang="en-US" dirty="0"/>
              <a:t>In this examples, (left image) a technician inspects the actual dimensions of a component of the barcode printer. Another technician (right image) tests dozens of printers at a time to insure that they work properly and flawlessly over extended periods of time.</a:t>
            </a:r>
          </a:p>
          <a:p>
            <a:pPr marL="176213" indent="-176213" eaLnBrk="1" hangingPunct="1">
              <a:buFont typeface="Wingdings" pitchFamily="2" charset="2"/>
              <a:buChar char="ü"/>
            </a:pPr>
            <a:r>
              <a:rPr lang="en-US" dirty="0"/>
              <a:t>After much hard work that is required in creating the ideas and making them happen, manufacturers still need to promote their products and ideas to potential customers.</a:t>
            </a:r>
          </a:p>
          <a:p>
            <a:pPr marL="176213" indent="-176213" eaLnBrk="1" hangingPunct="1">
              <a:buFont typeface="Wingdings" pitchFamily="2" charset="2"/>
              <a:buChar char="ü"/>
            </a:pPr>
            <a:r>
              <a:rPr lang="en-US" dirty="0"/>
              <a:t>The business, sales and marketing efforts of a manufacturing firm as important as its other functions.</a:t>
            </a:r>
          </a:p>
          <a:p>
            <a:pPr marL="176213" indent="-176213" eaLnBrk="1" hangingPunct="1">
              <a:buFont typeface="Wingdings" pitchFamily="2" charset="2"/>
              <a:buChar char="ü"/>
            </a:pPr>
            <a:r>
              <a:rPr lang="en-US" dirty="0"/>
              <a:t>Customer support is often included in this aspect of the operation.</a:t>
            </a:r>
          </a:p>
          <a:p>
            <a:pPr marL="116917" indent="-116917" eaLnBrk="1" hangingPunct="1"/>
            <a:r>
              <a:rPr lang="en-US" b="1" dirty="0"/>
              <a:t>Talking points for distribution</a:t>
            </a:r>
          </a:p>
          <a:p>
            <a:pPr marL="116917" indent="-116917" eaLnBrk="1" hangingPunct="1">
              <a:buFont typeface="Wingdings" pitchFamily="2" charset="2"/>
              <a:buChar char="ü"/>
            </a:pPr>
            <a:r>
              <a:rPr lang="en-US" dirty="0"/>
              <a:t>Packing, shipping and distribution are the final components of the manufacturing process.</a:t>
            </a:r>
          </a:p>
          <a:p>
            <a:pPr marL="116917" indent="-116917" eaLnBrk="1" hangingPunct="1">
              <a:buFont typeface="Wingdings" pitchFamily="2" charset="2"/>
              <a:buChar char="ü"/>
            </a:pPr>
            <a:r>
              <a:rPr lang="en-US" dirty="0"/>
              <a:t>Products need to be transported by air, land or sea to the hands of its final consumers.</a:t>
            </a:r>
          </a:p>
          <a:p>
            <a:pPr marL="116917" indent="-116917" eaLnBrk="1" hangingPunct="1">
              <a:buFont typeface="Wingdings" pitchFamily="2" charset="2"/>
              <a:buChar char="ü"/>
            </a:pPr>
            <a:r>
              <a:rPr lang="en-US" dirty="0"/>
              <a:t>These same transportation networks might be used to deliver the raw materials or components to the manufacturing pant.</a:t>
            </a:r>
          </a:p>
          <a:p>
            <a:pPr marL="116917" indent="-116917" eaLnBrk="1" hangingPunct="1">
              <a:buFont typeface="Wingdings" pitchFamily="2" charset="2"/>
              <a:buChar char="ü"/>
            </a:pPr>
            <a:r>
              <a:rPr lang="en-US" dirty="0"/>
              <a:t>There are many supporting industries to the entire field of manufacturing, each providing opportunities and jobs to many more individuals.</a:t>
            </a:r>
          </a:p>
          <a:p>
            <a:pPr marL="116917" indent="-116917" eaLnBrk="1" hangingPunct="1">
              <a:buFont typeface="Wingdings" pitchFamily="2" charset="2"/>
              <a:buChar char="ü"/>
            </a:pPr>
            <a:r>
              <a:rPr lang="en-US" dirty="0"/>
              <a:t> Package engineers and technicians optimize how a product is packaged, how much volume it occupies, how much protecting packaging is needed and what materials are used.</a:t>
            </a:r>
          </a:p>
          <a:p>
            <a:pPr marL="116917" indent="-116917" eaLnBrk="1" hangingPunct="1">
              <a:buFont typeface="Wingdings" pitchFamily="2" charset="2"/>
              <a:buChar char="ü"/>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52AB97BE-CED1-4F59-A401-3AB57CFDC023}" type="slidenum">
              <a:rPr lang="en-US" smtClean="0"/>
              <a:pPr>
                <a:defRPr/>
              </a:pPr>
              <a:t>18</a:t>
            </a:fld>
            <a:endParaRPr lang="en-US"/>
          </a:p>
        </p:txBody>
      </p:sp>
    </p:spTree>
    <p:extLst>
      <p:ext uri="{BB962C8B-B14F-4D97-AF65-F5344CB8AC3E}">
        <p14:creationId xmlns:p14="http://schemas.microsoft.com/office/powerpoint/2010/main" val="3331850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BDE7D64-C13E-4063-8B1A-773DD3332830}" type="slidenum">
              <a:rPr lang="en-US" smtClean="0">
                <a:latin typeface="Calibri" pitchFamily="34" charset="0"/>
              </a:rPr>
              <a:pPr eaLnBrk="1" hangingPunct="1"/>
              <a:t>19</a:t>
            </a:fld>
            <a:endParaRPr lang="en-US">
              <a:latin typeface="Calibri" pitchFamily="34" charset="0"/>
            </a:endParaRPr>
          </a:p>
        </p:txBody>
      </p:sp>
    </p:spTree>
    <p:extLst>
      <p:ext uri="{BB962C8B-B14F-4D97-AF65-F5344CB8AC3E}">
        <p14:creationId xmlns:p14="http://schemas.microsoft.com/office/powerpoint/2010/main" val="2303715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page links to the Made in Florida page that has several </a:t>
            </a:r>
            <a:r>
              <a:rPr lang="en-US" b="1" dirty="0"/>
              <a:t>company profiles. </a:t>
            </a:r>
            <a:r>
              <a:rPr lang="en-US" dirty="0"/>
              <a:t>These can be viewed online as a slide show or popped as individual slides/images for review.  If you would like your company promoted here, please contact </a:t>
            </a:r>
            <a:r>
              <a:rPr lang="en-US" dirty="0" err="1"/>
              <a:t>Desh</a:t>
            </a:r>
            <a:r>
              <a:rPr lang="en-US" dirty="0"/>
              <a:t> Bagley, FLATE outreach manager (</a:t>
            </a:r>
            <a:r>
              <a:rPr lang="en-US" dirty="0" err="1"/>
              <a:t>outreach@fl-ate.org</a:t>
            </a:r>
            <a:r>
              <a:rPr lang="en-US" dirty="0"/>
              <a:t>). </a:t>
            </a:r>
          </a:p>
          <a:p>
            <a:pPr eaLnBrk="1" hangingPunct="1">
              <a:spcBef>
                <a:spcPct val="0"/>
              </a:spcBef>
            </a:pPr>
            <a:endParaRPr lang="en-US" dirty="0"/>
          </a:p>
          <a:p>
            <a:pPr eaLnBrk="1" hangingPunct="1">
              <a:spcBef>
                <a:spcPct val="0"/>
              </a:spcBef>
            </a:pPr>
            <a:r>
              <a:rPr lang="en-US" b="1" dirty="0"/>
              <a:t>PAGE LINK: </a:t>
            </a:r>
            <a:r>
              <a:rPr lang="en-US" dirty="0"/>
              <a:t>http://madeinflorida.org/company-profiles/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3053631-926D-4E18-930F-5E97206F0961}" type="slidenum">
              <a:rPr lang="en-US" smtClean="0">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History starting as an NSF ATE Regional Center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ABA0E-83DA-C34E-98CE-897DBAE6C8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5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page links to the Made in Florida page that has several </a:t>
            </a:r>
            <a:r>
              <a:rPr lang="en-US" b="1" dirty="0"/>
              <a:t>company profiles [CAN BE PERSONALIZED TO A SPECIFIC COMPANY OR REGION – Contact events@flate.org if assistance is needed]. </a:t>
            </a:r>
            <a:r>
              <a:rPr lang="en-US" dirty="0"/>
              <a:t>These can be viewed online as a slide show or popped as individual slides/images for review.  If you would like your company promoted here, please contact </a:t>
            </a:r>
            <a:r>
              <a:rPr lang="en-US" dirty="0" err="1"/>
              <a:t>Desh</a:t>
            </a:r>
            <a:r>
              <a:rPr lang="en-US" dirty="0"/>
              <a:t> Bagley, FLATE outreach manager (</a:t>
            </a:r>
            <a:r>
              <a:rPr lang="en-US" dirty="0" err="1"/>
              <a:t>outreach@fl-ate.org</a:t>
            </a:r>
            <a:r>
              <a:rPr lang="en-US" dirty="0"/>
              <a:t>). </a:t>
            </a:r>
          </a:p>
          <a:p>
            <a:pPr eaLnBrk="1" hangingPunct="1">
              <a:spcBef>
                <a:spcPct val="0"/>
              </a:spcBef>
            </a:pPr>
            <a:endParaRPr lang="en-US" dirty="0"/>
          </a:p>
          <a:p>
            <a:pPr eaLnBrk="1" hangingPunct="1">
              <a:spcBef>
                <a:spcPct val="0"/>
              </a:spcBef>
            </a:pPr>
            <a:r>
              <a:rPr lang="en-US" b="1" dirty="0"/>
              <a:t>PAGE LINK: </a:t>
            </a:r>
            <a:r>
              <a:rPr lang="en-US" dirty="0"/>
              <a:t>http://madeinflorida.org/company-profiles/</a:t>
            </a:r>
          </a:p>
        </p:txBody>
      </p:sp>
      <p:sp>
        <p:nvSpPr>
          <p:cNvPr id="778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3053631-926D-4E18-930F-5E97206F0961}" type="slidenum">
              <a:rPr lang="en-US" smtClean="0">
                <a:latin typeface="Calibri" pitchFamily="34" charset="0"/>
              </a:rPr>
              <a:pPr eaLnBrk="1" hangingPunct="1"/>
              <a:t>21</a:t>
            </a:fld>
            <a:endParaRPr lang="en-US">
              <a:latin typeface="Calibri" pitchFamily="34" charset="0"/>
            </a:endParaRPr>
          </a:p>
        </p:txBody>
      </p:sp>
    </p:spTree>
    <p:extLst>
      <p:ext uri="{BB962C8B-B14F-4D97-AF65-F5344CB8AC3E}">
        <p14:creationId xmlns:p14="http://schemas.microsoft.com/office/powerpoint/2010/main" val="743978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3DDEF8C-ED95-4F1A-AFE5-71ACAD5058DB}" type="slidenum">
              <a:rPr lang="en-US" smtClean="0">
                <a:latin typeface="Calibri" pitchFamily="34" charset="0"/>
              </a:rPr>
              <a:pPr eaLnBrk="1" hangingPunct="1"/>
              <a:t>22</a:t>
            </a:fld>
            <a:endParaRPr lang="en-US">
              <a:latin typeface="Calibri"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12713" indent="-112713" eaLnBrk="1" hangingPunct="1"/>
            <a:r>
              <a:rPr lang="en-US" b="1" dirty="0"/>
              <a:t>Talking points for educational and career pathways</a:t>
            </a:r>
          </a:p>
          <a:p>
            <a:pPr marL="112713" indent="-112713" eaLnBrk="1" hangingPunct="1">
              <a:buFont typeface="Wingdings" pitchFamily="2" charset="2"/>
              <a:buChar char="ü"/>
            </a:pPr>
            <a:r>
              <a:rPr lang="en-US" dirty="0"/>
              <a:t>There are different ways to enter the world of modern manufacturing.</a:t>
            </a:r>
          </a:p>
          <a:p>
            <a:pPr marL="112713" indent="-112713" eaLnBrk="1" hangingPunct="1">
              <a:buFont typeface="Wingdings" pitchFamily="2" charset="2"/>
              <a:buChar char="ü"/>
            </a:pPr>
            <a:r>
              <a:rPr lang="en-US" dirty="0"/>
              <a:t>Employers offer many opportunities to learn on-the-job while attending high school, a technical school, community college or university.</a:t>
            </a:r>
          </a:p>
          <a:p>
            <a:pPr marL="112713" indent="-112713" eaLnBrk="1" hangingPunct="1"/>
            <a:r>
              <a:rPr lang="en-US" b="1" dirty="0"/>
              <a:t>Recommendations</a:t>
            </a:r>
          </a:p>
          <a:p>
            <a:pPr marL="112713" indent="-112713" eaLnBrk="1" hangingPunct="1">
              <a:buFont typeface="Wingdings" pitchFamily="2" charset="2"/>
              <a:buChar char="ü"/>
            </a:pPr>
            <a:r>
              <a:rPr lang="en-US" dirty="0"/>
              <a:t>Depending on the audience, explore in-depth the many points of entry into manufacturing. Consider that many employers are willing to provide on-the-job training for entry-level positions, encourage work-study programs and offer tuition reimbursement for existing employees.</a:t>
            </a:r>
          </a:p>
          <a:p>
            <a:pPr marL="112713" indent="-112713" eaLnBrk="1" hangingPunct="1">
              <a:buFont typeface="Wingdings" pitchFamily="2" charset="2"/>
              <a:buChar char="ü"/>
            </a:pPr>
            <a:r>
              <a:rPr lang="en-US" dirty="0"/>
              <a:t>There might be as many opportunities to get into the field of manufacturing as there are to going back to school or being promoted within.</a:t>
            </a:r>
          </a:p>
          <a:p>
            <a:pPr marL="112713" indent="-112713" eaLnBrk="1" hangingPunct="1">
              <a:buFont typeface="Wingdings" pitchFamily="2" charset="2"/>
              <a:buChar char="ü"/>
            </a:pPr>
            <a:r>
              <a:rPr lang="en-US" dirty="0"/>
              <a:t>Inside most manufacturing operations there are, at least, three different clusters of jobs and careers: (1) those related to the actual manufacturing of goods; (2) those providing support and maintenance to the manufacturing equipment and technology and (3) those supporting the business operations. They all serve as points of entry and promotion into and within a company.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 Engineering Technology Degree pathway links to the Made in Florida webpage that has links to all schools and programs for ET in Florida, and additional resources about MSSC certification.</a:t>
            </a:r>
          </a:p>
          <a:p>
            <a:pPr eaLnBrk="1" hangingPunct="1">
              <a:spcBef>
                <a:spcPct val="0"/>
              </a:spcBef>
            </a:pPr>
            <a:endParaRPr lang="en-US" b="1" dirty="0"/>
          </a:p>
          <a:p>
            <a:pPr eaLnBrk="1" hangingPunct="1">
              <a:spcBef>
                <a:spcPct val="0"/>
              </a:spcBef>
            </a:pPr>
            <a:r>
              <a:rPr lang="en-US" b="1" dirty="0"/>
              <a:t>Link: </a:t>
            </a:r>
            <a:r>
              <a:rPr lang="en-US" dirty="0"/>
              <a:t>http://madeinflorida.org/engineering-technology-degree/e-t-overview/</a:t>
            </a:r>
          </a:p>
          <a:p>
            <a:pPr eaLnBrk="1" hangingPunct="1">
              <a:spcBef>
                <a:spcPct val="0"/>
              </a:spcBef>
            </a:pPr>
            <a:r>
              <a:rPr lang="en-US" b="1" dirty="0"/>
              <a:t>Page Link 2</a:t>
            </a:r>
            <a:r>
              <a:rPr lang="en-US" dirty="0"/>
              <a:t>:</a:t>
            </a:r>
            <a:r>
              <a:rPr lang="en-US" baseline="0" dirty="0"/>
              <a:t> http://www.fl-ate.org/projects/degree-reform.html</a:t>
            </a:r>
            <a:endParaRPr 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A3C282-F9FF-498E-9448-C6269C2AE246}" type="slidenum">
              <a:rPr lang="en-US" smtClean="0">
                <a:latin typeface="Calibri" pitchFamily="34" charset="0"/>
              </a:rPr>
              <a:pPr eaLnBrk="1" hangingPunct="1"/>
              <a:t>23</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map shows 2014 Manufacturers in Florida and the state and community colleges that</a:t>
            </a:r>
            <a:r>
              <a:rPr lang="en-US" baseline="0" dirty="0"/>
              <a:t> offer the AS Degree in Engineering Technology</a:t>
            </a:r>
            <a:r>
              <a:rPr lang="en-US" dirty="0"/>
              <a:t>. Each blue dot is one company). Also, ET schools are identified.</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640F747-CE28-4662-8C59-520DB98D05FB}" type="slidenum">
              <a:rPr lang="en-US" smtClean="0">
                <a:latin typeface="Calibri" pitchFamily="34" charset="0"/>
              </a:rPr>
              <a:pPr eaLnBrk="1" hangingPunct="1"/>
              <a:t>24</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RESOURCES on MADE IN FLORIDA</a:t>
            </a:r>
          </a:p>
          <a:p>
            <a:pPr eaLnBrk="1" hangingPunct="1">
              <a:spcBef>
                <a:spcPct val="0"/>
              </a:spcBef>
            </a:pPr>
            <a:r>
              <a:rPr lang="en-US" dirty="0"/>
              <a:t>You can find more information on www.madeinflorida.org.  [You can click on it to open the website in its own window if you have internet access].  The PowerPoint will still be open behind the browser window, so you can continue the slide show after visiting the website.</a:t>
            </a:r>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B9DB2DA-75F5-48E7-9D14-3E20F34A642C}" type="slidenum">
              <a:rPr lang="en-US" smtClean="0">
                <a:latin typeface="Calibri" pitchFamily="34" charset="0"/>
              </a:rPr>
              <a:pPr eaLnBrk="1" hangingPunct="1"/>
              <a:t>25</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RESOURCES on MADE IN FLORIDA</a:t>
            </a:r>
          </a:p>
          <a:p>
            <a:pPr eaLnBrk="1" hangingPunct="1">
              <a:spcBef>
                <a:spcPct val="0"/>
              </a:spcBef>
            </a:pPr>
            <a:r>
              <a:rPr lang="en-US" b="1" dirty="0"/>
              <a:t>MadeinFlorida.org has information on Manufacturing Careers. </a:t>
            </a:r>
          </a:p>
          <a:p>
            <a:pPr eaLnBrk="1" hangingPunct="1">
              <a:spcBef>
                <a:spcPct val="0"/>
              </a:spcBef>
            </a:pPr>
            <a:r>
              <a:rPr lang="en-US" b="1" dirty="0"/>
              <a:t>Click on Careers for links to Career opportunities, company profiles and virtual tours of Florida manufacturers.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B9DB2DA-75F5-48E7-9D14-3E20F34A642C}" type="slidenum">
              <a:rPr lang="en-US" smtClean="0">
                <a:latin typeface="Calibri" pitchFamily="34" charset="0"/>
              </a:rPr>
              <a:pPr eaLnBrk="1" hangingPunct="1"/>
              <a:t>26</a:t>
            </a:fld>
            <a:endParaRPr lang="en-US">
              <a:latin typeface="Calibri" pitchFamily="34" charset="0"/>
            </a:endParaRPr>
          </a:p>
        </p:txBody>
      </p:sp>
    </p:spTree>
    <p:extLst>
      <p:ext uri="{BB962C8B-B14F-4D97-AF65-F5344CB8AC3E}">
        <p14:creationId xmlns:p14="http://schemas.microsoft.com/office/powerpoint/2010/main" val="4154864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RESOURCES on MADE IN FLORIDA</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B9DB2DA-75F5-48E7-9D14-3E20F34A642C}" type="slidenum">
              <a:rPr lang="en-US" smtClean="0">
                <a:latin typeface="Calibri" pitchFamily="34" charset="0"/>
              </a:rPr>
              <a:pPr eaLnBrk="1" hangingPunct="1"/>
              <a:t>27</a:t>
            </a:fld>
            <a:endParaRPr lang="en-US">
              <a:latin typeface="Calibri" pitchFamily="34" charset="0"/>
            </a:endParaRPr>
          </a:p>
        </p:txBody>
      </p:sp>
    </p:spTree>
    <p:extLst>
      <p:ext uri="{BB962C8B-B14F-4D97-AF65-F5344CB8AC3E}">
        <p14:creationId xmlns:p14="http://schemas.microsoft.com/office/powerpoint/2010/main" val="3865957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AB97BE-CED1-4F59-A401-3AB57CFDC023}" type="slidenum">
              <a:rPr lang="en-US" smtClean="0"/>
              <a:pPr>
                <a:defRPr/>
              </a:pPr>
              <a:t>28</a:t>
            </a:fld>
            <a:endParaRPr lang="en-US"/>
          </a:p>
        </p:txBody>
      </p:sp>
    </p:spTree>
    <p:extLst>
      <p:ext uri="{BB962C8B-B14F-4D97-AF65-F5344CB8AC3E}">
        <p14:creationId xmlns:p14="http://schemas.microsoft.com/office/powerpoint/2010/main" val="397399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a:t>Talking Points:</a:t>
            </a:r>
          </a:p>
          <a:p>
            <a:pPr eaLnBrk="1" hangingPunct="1">
              <a:spcBef>
                <a:spcPct val="0"/>
              </a:spcBef>
            </a:pPr>
            <a:r>
              <a:rPr lang="en-US" b="1" dirty="0"/>
              <a:t> </a:t>
            </a:r>
            <a:r>
              <a:rPr lang="en-US" dirty="0"/>
              <a:t>The manufacturing industry is a great place to find your future and future lifestyle.  Manufacturing is at the cutting edge of most technologies – implementing change and innovation nearly everyday. Its stimulating; its fun; its rewarding. You can grow a great career in this industry no matter where you start.</a:t>
            </a:r>
          </a:p>
          <a:p>
            <a:endParaRPr lang="en-US" dirty="0"/>
          </a:p>
        </p:txBody>
      </p:sp>
      <p:sp>
        <p:nvSpPr>
          <p:cNvPr id="4" name="Slide Number Placeholder 3"/>
          <p:cNvSpPr>
            <a:spLocks noGrp="1"/>
          </p:cNvSpPr>
          <p:nvPr>
            <p:ph type="sldNum" sz="quarter" idx="10"/>
          </p:nvPr>
        </p:nvSpPr>
        <p:spPr/>
        <p:txBody>
          <a:bodyPr/>
          <a:lstStyle/>
          <a:p>
            <a:pPr>
              <a:defRPr/>
            </a:pPr>
            <a:fld id="{52AB97BE-CED1-4F59-A401-3AB57CFDC023}" type="slidenum">
              <a:rPr lang="en-US" smtClean="0"/>
              <a:pPr>
                <a:defRPr/>
              </a:pPr>
              <a:t>4</a:t>
            </a:fld>
            <a:endParaRPr lang="en-US"/>
          </a:p>
        </p:txBody>
      </p:sp>
    </p:spTree>
    <p:extLst>
      <p:ext uri="{BB962C8B-B14F-4D97-AF65-F5344CB8AC3E}">
        <p14:creationId xmlns:p14="http://schemas.microsoft.com/office/powerpoint/2010/main" val="368216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6D697FD-326A-492E-A93E-1999382955D6}" type="slidenum">
              <a:rPr lang="en-US" smtClean="0">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30BD361-803F-4986-84EE-3ECBAA77C22E}" type="slidenum">
              <a:rPr lang="en-US" smtClean="0">
                <a:latin typeface="Calibri" pitchFamily="34" charset="0"/>
              </a:rPr>
              <a:pPr eaLnBrk="1" hangingPunct="1"/>
              <a:t>6</a:t>
            </a:fld>
            <a:endParaRPr lang="en-US">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b="1" dirty="0"/>
              <a:t>Talking points</a:t>
            </a:r>
          </a:p>
          <a:p>
            <a:pPr eaLnBrk="1" hangingPunct="1">
              <a:lnSpc>
                <a:spcPct val="90000"/>
              </a:lnSpc>
              <a:buFont typeface="Wingdings" pitchFamily="2" charset="2"/>
              <a:buChar char="ü"/>
            </a:pPr>
            <a:r>
              <a:rPr lang="en-US" dirty="0"/>
              <a:t>The 380,000+ Floridians who currently work in the field of manufacturing support any one or many of these phases: acting on new ideas or opportunities; designing new products or processes to build the products; fabricating them; testing for quality; marketing and selling the products; or getting the products to their final consumers.</a:t>
            </a:r>
          </a:p>
          <a:p>
            <a:pPr eaLnBrk="1" hangingPunct="1">
              <a:lnSpc>
                <a:spcPct val="90000"/>
              </a:lnSpc>
              <a:buFont typeface="Wingdings" pitchFamily="2" charset="2"/>
              <a:buChar char="ü"/>
            </a:pPr>
            <a:r>
              <a:rPr lang="en-US" dirty="0"/>
              <a:t>There are many professional opportunities and high-wage jobs in the field of manufacturing. Every year, hundreds of positions remain unfilled throughout the State.</a:t>
            </a:r>
          </a:p>
          <a:p>
            <a:pPr eaLnBrk="1" hangingPunct="1">
              <a:lnSpc>
                <a:spcPct val="90000"/>
              </a:lnSpc>
              <a:buFont typeface="Wingdings" pitchFamily="2" charset="2"/>
              <a:buChar char="ü"/>
            </a:pPr>
            <a:r>
              <a:rPr lang="en-US" dirty="0"/>
              <a:t> Anyone you know who works for a manufacturer?</a:t>
            </a:r>
          </a:p>
          <a:p>
            <a:pPr eaLnBrk="1" hangingPunct="1">
              <a:lnSpc>
                <a:spcPct val="90000"/>
              </a:lnSpc>
              <a:buFont typeface="Wingdings" pitchFamily="2" charset="2"/>
              <a:buChar char="ü"/>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Talking points:</a:t>
            </a:r>
          </a:p>
          <a:p>
            <a:pPr eaLnBrk="1" hangingPunct="1">
              <a:spcBef>
                <a:spcPct val="0"/>
              </a:spcBef>
            </a:pPr>
            <a:r>
              <a:rPr lang="en-US" b="0" dirty="0"/>
              <a:t>MANUFACTURING SECTORS allow for everyone to work on products or processes that they love.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t>NOTE: </a:t>
            </a:r>
            <a:r>
              <a:rPr lang="en-US" dirty="0"/>
              <a:t>There are a lot of ways to categorize manufacturing companies – here is one we have used.</a:t>
            </a:r>
          </a:p>
          <a:p>
            <a:pPr eaLnBrk="1" hangingPunct="1">
              <a:spcBef>
                <a:spcPct val="0"/>
              </a:spcBef>
            </a:pPr>
            <a:r>
              <a:rPr lang="en-US" dirty="0"/>
              <a:t>Categories are arbitrary and many companies choose to focus on a category that meets their own needs.  </a:t>
            </a:r>
          </a:p>
          <a:p>
            <a:pPr eaLnBrk="1" hangingPunct="1">
              <a:spcBef>
                <a:spcPct val="0"/>
              </a:spcBef>
            </a:pPr>
            <a:r>
              <a:rPr lang="en-US" dirty="0"/>
              <a:t>The idea is to give the audience a good view of the breadth of manufacturing.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BDE7D64-C13E-4063-8B1A-773DD3332830}" type="slidenum">
              <a:rPr lang="en-US" smtClean="0">
                <a:latin typeface="Calibri" pitchFamily="34" charset="0"/>
              </a:rPr>
              <a:pPr eaLnBrk="1" hangingPunct="1"/>
              <a:t>7</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9B2B813-BA5C-4D05-A05E-EA4BF07DDBCD}" type="slidenum">
              <a:rPr lang="en-US" smtClean="0">
                <a:latin typeface="Calibri" pitchFamily="34" charset="0"/>
              </a:rPr>
              <a:pPr eaLnBrk="1" hangingPunct="1"/>
              <a:t>8</a:t>
            </a:fld>
            <a:endParaRPr lang="en-US">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90000"/>
              </a:lnSpc>
            </a:pPr>
            <a:r>
              <a:rPr lang="en-US" b="1" dirty="0"/>
              <a:t>Talking points</a:t>
            </a:r>
          </a:p>
          <a:p>
            <a:pPr eaLnBrk="1" hangingPunct="1">
              <a:lnSpc>
                <a:spcPct val="90000"/>
              </a:lnSpc>
              <a:buFont typeface="Wingdings" pitchFamily="2" charset="2"/>
              <a:buChar char="ü"/>
            </a:pPr>
            <a:r>
              <a:rPr lang="en-US" dirty="0"/>
              <a:t> Introduce examples of different manufacturing sectors.  You should certainly focus on your local or regional companies and sectors.</a:t>
            </a:r>
          </a:p>
          <a:p>
            <a:pPr eaLnBrk="1" hangingPunct="1">
              <a:lnSpc>
                <a:spcPct val="90000"/>
              </a:lnSpc>
              <a:buFont typeface="Wingdings" pitchFamily="2" charset="2"/>
              <a:buChar char="ü"/>
            </a:pPr>
            <a:r>
              <a:rPr lang="en-US" dirty="0"/>
              <a:t> The examples provided are illustrative only, not comprehensive. They include the following: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r>
              <a:rPr lang="en-US" sz="1200" kern="1200" dirty="0">
                <a:solidFill>
                  <a:schemeClr val="tx1"/>
                </a:solidFill>
                <a:latin typeface="+mn-lt"/>
                <a:ea typeface="ＭＳ Ｐゴシック" charset="-128"/>
                <a:cs typeface="ＭＳ Ｐゴシック" charset="-128"/>
              </a:rPr>
              <a:t> </a:t>
            </a:r>
            <a:r>
              <a:rPr lang="en-US" sz="1200" b="1" kern="1200" dirty="0">
                <a:solidFill>
                  <a:schemeClr val="tx1"/>
                </a:solidFill>
                <a:latin typeface="+mn-lt"/>
                <a:ea typeface="ＭＳ Ｐゴシック" charset="-128"/>
                <a:cs typeface="ＭＳ Ｐゴシック" charset="-128"/>
              </a:rPr>
              <a:t>Aviation and aeronautics</a:t>
            </a:r>
            <a:r>
              <a:rPr lang="en-US" sz="1200" kern="1200" dirty="0">
                <a:solidFill>
                  <a:schemeClr val="tx1"/>
                </a:solidFill>
                <a:latin typeface="+mn-lt"/>
                <a:ea typeface="ＭＳ Ｐゴシック" charset="-128"/>
                <a:cs typeface="ＭＳ Ｐゴシック" charset="-128"/>
              </a:rPr>
              <a:t> includes all the supporting technologies around the space industry and real-size flight simulators for commercial and combat airplanes. </a:t>
            </a:r>
          </a:p>
          <a:p>
            <a:pPr lvl="0"/>
            <a:r>
              <a:rPr lang="en-US" sz="1200" b="1" kern="1200" dirty="0">
                <a:solidFill>
                  <a:schemeClr val="tx1"/>
                </a:solidFill>
                <a:latin typeface="+mn-lt"/>
                <a:ea typeface="ＭＳ Ｐゴシック" charset="-128"/>
                <a:cs typeface="ＭＳ Ｐゴシック" charset="-128"/>
              </a:rPr>
              <a:t>Biological and medical manufacturing</a:t>
            </a:r>
            <a:r>
              <a:rPr lang="en-US" sz="1200" kern="1200" dirty="0">
                <a:solidFill>
                  <a:schemeClr val="tx1"/>
                </a:solidFill>
                <a:latin typeface="+mn-lt"/>
                <a:ea typeface="ＭＳ Ｐゴシック" charset="-128"/>
                <a:cs typeface="ＭＳ Ｐゴシック" charset="-128"/>
              </a:rPr>
              <a:t> includes products in biotechnology, medical instrumentation and supplies.</a:t>
            </a:r>
          </a:p>
          <a:p>
            <a:pPr lvl="0"/>
            <a:r>
              <a:rPr lang="en-US" sz="1200" kern="1200" dirty="0">
                <a:solidFill>
                  <a:schemeClr val="tx1"/>
                </a:solidFill>
                <a:latin typeface="+mn-lt"/>
                <a:ea typeface="ＭＳ Ｐゴシック" charset="-128"/>
                <a:cs typeface="ＭＳ Ｐゴシック" charset="-128"/>
              </a:rPr>
              <a:t> </a:t>
            </a:r>
            <a:r>
              <a:rPr lang="en-US" sz="1200" b="1" kern="1200" dirty="0">
                <a:solidFill>
                  <a:schemeClr val="tx1"/>
                </a:solidFill>
                <a:latin typeface="+mn-lt"/>
                <a:ea typeface="ＭＳ Ｐゴシック" charset="-128"/>
                <a:cs typeface="ＭＳ Ｐゴシック" charset="-128"/>
              </a:rPr>
              <a:t>Electronic devices</a:t>
            </a:r>
            <a:r>
              <a:rPr lang="en-US" sz="1200" kern="1200" dirty="0">
                <a:solidFill>
                  <a:schemeClr val="tx1"/>
                </a:solidFill>
                <a:latin typeface="+mn-lt"/>
                <a:ea typeface="ＭＳ Ｐゴシック" charset="-128"/>
                <a:cs typeface="ＭＳ Ｐゴシック" charset="-128"/>
              </a:rPr>
              <a:t> includes products like bar code readers and printers, finger print readers and gyroscopes used by helicopters.</a:t>
            </a:r>
          </a:p>
          <a:p>
            <a:pPr lvl="0"/>
            <a:r>
              <a:rPr lang="en-US" sz="1200" b="1" kern="1200" dirty="0">
                <a:solidFill>
                  <a:schemeClr val="tx1"/>
                </a:solidFill>
                <a:latin typeface="+mn-lt"/>
                <a:ea typeface="ＭＳ Ｐゴシック" charset="-128"/>
                <a:cs typeface="ＭＳ Ｐゴシック" charset="-128"/>
              </a:rPr>
              <a:t>Food, paper, beverages &amp; cosmetics</a:t>
            </a:r>
            <a:r>
              <a:rPr lang="en-US" sz="1200" kern="1200" dirty="0">
                <a:solidFill>
                  <a:schemeClr val="tx1"/>
                </a:solidFill>
                <a:latin typeface="+mn-lt"/>
                <a:ea typeface="ＭＳ Ｐゴシック" charset="-128"/>
                <a:cs typeface="ＭＳ Ｐゴシック" charset="-128"/>
              </a:rPr>
              <a:t> includes many products ranging from cookies, soaps, lipstick, soda, juice, processed foods and many more.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9B2B813-BA5C-4D05-A05E-EA4BF07DDBCD}" type="slidenum">
              <a:rPr lang="en-US" smtClean="0">
                <a:latin typeface="Calibri" pitchFamily="34" charset="0"/>
              </a:rPr>
              <a:pPr eaLnBrk="1" hangingPunct="1"/>
              <a:t>9</a:t>
            </a:fld>
            <a:endParaRPr lang="en-US">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90000"/>
              </a:lnSpc>
            </a:pPr>
            <a:r>
              <a:rPr lang="en-US" b="1" dirty="0"/>
              <a:t>Talking points</a:t>
            </a:r>
          </a:p>
          <a:p>
            <a:pPr eaLnBrk="1" hangingPunct="1">
              <a:lnSpc>
                <a:spcPct val="90000"/>
              </a:lnSpc>
              <a:buFont typeface="Wingdings" pitchFamily="2" charset="2"/>
              <a:buChar char="ü"/>
            </a:pPr>
            <a:r>
              <a:rPr lang="en-US" dirty="0"/>
              <a:t> Introduce examples of different manufacturing sectors.  You should certainly focus on your local or regional companies and sectors.</a:t>
            </a:r>
          </a:p>
          <a:p>
            <a:pPr eaLnBrk="1" hangingPunct="1">
              <a:lnSpc>
                <a:spcPct val="90000"/>
              </a:lnSpc>
              <a:buFont typeface="Wingdings" pitchFamily="2" charset="2"/>
              <a:buChar char="ü"/>
            </a:pPr>
            <a:r>
              <a:rPr lang="en-US" dirty="0"/>
              <a:t> The examples provided are illustrative only, not comprehensive. They include the following: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charset="-128"/>
                <a:cs typeface="ＭＳ Ｐゴシック" charset="-128"/>
              </a:rPr>
              <a:t>Transportation </a:t>
            </a:r>
            <a:r>
              <a:rPr lang="en-US" sz="1200" kern="1200" dirty="0">
                <a:solidFill>
                  <a:schemeClr val="tx1"/>
                </a:solidFill>
                <a:latin typeface="+mn-lt"/>
                <a:ea typeface="ＭＳ Ｐゴシック" charset="-128"/>
                <a:cs typeface="ＭＳ Ｐゴシック" charset="-128"/>
              </a:rPr>
              <a:t>includes vehicles including ships, trains, cars and bikes, warehousing and inventory control and global logistics.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charset="-128"/>
                <a:cs typeface="ＭＳ Ｐゴシック" charset="-128"/>
              </a:rPr>
              <a:t>Machining &amp; Product fabrication</a:t>
            </a:r>
            <a:r>
              <a:rPr lang="en-US" sz="1200" kern="1200" dirty="0">
                <a:solidFill>
                  <a:schemeClr val="tx1"/>
                </a:solidFill>
                <a:latin typeface="+mn-lt"/>
                <a:ea typeface="ＭＳ Ｐゴシック" charset="-128"/>
                <a:cs typeface="ＭＳ Ｐゴシック" charset="-128"/>
              </a:rPr>
              <a:t> includes finished products or components for other products, such as landing gears and canopies for combat airplanes to hydraulic valves and doorframes for automobiles.</a:t>
            </a:r>
          </a:p>
          <a:p>
            <a:pPr lvl="0"/>
            <a:r>
              <a:rPr lang="en-US" sz="1200" b="1" kern="1200" dirty="0">
                <a:solidFill>
                  <a:schemeClr val="tx1"/>
                </a:solidFill>
                <a:latin typeface="+mn-lt"/>
                <a:ea typeface="ＭＳ Ｐゴシック" charset="-128"/>
                <a:cs typeface="ＭＳ Ｐゴシック" charset="-128"/>
              </a:rPr>
              <a:t>Product Design &amp; System Integration </a:t>
            </a:r>
            <a:r>
              <a:rPr lang="en-US" sz="1200" kern="1200" dirty="0">
                <a:solidFill>
                  <a:schemeClr val="tx1"/>
                </a:solidFill>
                <a:latin typeface="+mn-lt"/>
                <a:ea typeface="ＭＳ Ｐゴシック" charset="-128"/>
                <a:cs typeface="ＭＳ Ｐゴシック" charset="-128"/>
              </a:rPr>
              <a:t>includes computer hardware, networks and even power plant simulators</a:t>
            </a:r>
            <a:r>
              <a:rPr lang="en-US" sz="1200" b="1" kern="1200" dirty="0">
                <a:solidFill>
                  <a:schemeClr val="tx1"/>
                </a:solidFill>
                <a:latin typeface="+mn-lt"/>
                <a:ea typeface="ＭＳ Ｐゴシック" charset="-128"/>
                <a:cs typeface="ＭＳ Ｐゴシック" charset="-128"/>
              </a:rPr>
              <a:t> </a:t>
            </a:r>
            <a:endParaRPr lang="en-US" sz="1200" kern="1200" dirty="0">
              <a:solidFill>
                <a:schemeClr val="tx1"/>
              </a:solidFill>
              <a:latin typeface="+mn-lt"/>
              <a:ea typeface="ＭＳ Ｐゴシック" charset="-128"/>
              <a:cs typeface="ＭＳ Ｐゴシック" charset="-128"/>
            </a:endParaRPr>
          </a:p>
          <a:p>
            <a:pPr lvl="0"/>
            <a:r>
              <a:rPr lang="en-US" sz="1200" b="1" kern="1200" dirty="0">
                <a:solidFill>
                  <a:schemeClr val="tx1"/>
                </a:solidFill>
                <a:latin typeface="+mn-lt"/>
                <a:ea typeface="ＭＳ Ｐゴシック" charset="-128"/>
                <a:cs typeface="ＭＳ Ｐゴシック" charset="-128"/>
              </a:rPr>
              <a:t>Leisure and entertainment</a:t>
            </a:r>
            <a:r>
              <a:rPr lang="en-US" sz="1200" kern="1200" dirty="0">
                <a:solidFill>
                  <a:schemeClr val="tx1"/>
                </a:solidFill>
                <a:latin typeface="+mn-lt"/>
                <a:ea typeface="ＭＳ Ｐゴシック" charset="-128"/>
                <a:cs typeface="ＭＳ Ｐゴシック" charset="-128"/>
              </a:rPr>
              <a:t> includes animatronics, park rides, sports simulations, video games, multimedia.</a:t>
            </a:r>
          </a:p>
        </p:txBody>
      </p:sp>
    </p:spTree>
    <p:extLst>
      <p:ext uri="{BB962C8B-B14F-4D97-AF65-F5344CB8AC3E}">
        <p14:creationId xmlns:p14="http://schemas.microsoft.com/office/powerpoint/2010/main" val="114298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62" indent="-296408" eaLnBrk="0" hangingPunct="0">
              <a:defRPr>
                <a:solidFill>
                  <a:schemeClr val="tx1"/>
                </a:solidFill>
                <a:latin typeface="Arial" charset="0"/>
                <a:ea typeface="ＭＳ Ｐゴシック" charset="-128"/>
              </a:defRPr>
            </a:lvl2pPr>
            <a:lvl3pPr marL="1185634" indent="-237127" eaLnBrk="0" hangingPunct="0">
              <a:defRPr>
                <a:solidFill>
                  <a:schemeClr val="tx1"/>
                </a:solidFill>
                <a:latin typeface="Arial" charset="0"/>
                <a:ea typeface="ＭＳ Ｐゴシック" charset="-128"/>
              </a:defRPr>
            </a:lvl3pPr>
            <a:lvl4pPr marL="1659887" indent="-237127" eaLnBrk="0" hangingPunct="0">
              <a:defRPr>
                <a:solidFill>
                  <a:schemeClr val="tx1"/>
                </a:solidFill>
                <a:latin typeface="Arial" charset="0"/>
                <a:ea typeface="ＭＳ Ｐゴシック" charset="-128"/>
              </a:defRPr>
            </a:lvl4pPr>
            <a:lvl5pPr marL="2134141" indent="-237127" eaLnBrk="0" hangingPunct="0">
              <a:defRPr>
                <a:solidFill>
                  <a:schemeClr val="tx1"/>
                </a:solidFill>
                <a:latin typeface="Arial" charset="0"/>
                <a:ea typeface="ＭＳ Ｐゴシック" charset="-128"/>
              </a:defRPr>
            </a:lvl5pPr>
            <a:lvl6pPr marL="2608395" indent="-237127" eaLnBrk="0" fontAlgn="base" hangingPunct="0">
              <a:spcBef>
                <a:spcPct val="0"/>
              </a:spcBef>
              <a:spcAft>
                <a:spcPct val="0"/>
              </a:spcAft>
              <a:defRPr>
                <a:solidFill>
                  <a:schemeClr val="tx1"/>
                </a:solidFill>
                <a:latin typeface="Arial" charset="0"/>
                <a:ea typeface="ＭＳ Ｐゴシック" charset="-128"/>
              </a:defRPr>
            </a:lvl6pPr>
            <a:lvl7pPr marL="3082648" indent="-237127" eaLnBrk="0" fontAlgn="base" hangingPunct="0">
              <a:spcBef>
                <a:spcPct val="0"/>
              </a:spcBef>
              <a:spcAft>
                <a:spcPct val="0"/>
              </a:spcAft>
              <a:defRPr>
                <a:solidFill>
                  <a:schemeClr val="tx1"/>
                </a:solidFill>
                <a:latin typeface="Arial" charset="0"/>
                <a:ea typeface="ＭＳ Ｐゴシック" charset="-128"/>
              </a:defRPr>
            </a:lvl7pPr>
            <a:lvl8pPr marL="3556902" indent="-237127" eaLnBrk="0" fontAlgn="base" hangingPunct="0">
              <a:spcBef>
                <a:spcPct val="0"/>
              </a:spcBef>
              <a:spcAft>
                <a:spcPct val="0"/>
              </a:spcAft>
              <a:defRPr>
                <a:solidFill>
                  <a:schemeClr val="tx1"/>
                </a:solidFill>
                <a:latin typeface="Arial" charset="0"/>
                <a:ea typeface="ＭＳ Ｐゴシック" charset="-128"/>
              </a:defRPr>
            </a:lvl8pPr>
            <a:lvl9pPr marL="4031155" indent="-2371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BC94DC0-19FA-4ED5-B8BB-C0BE4F6C08CA}" type="slidenum">
              <a:rPr lang="en-US" smtClean="0">
                <a:latin typeface="Calibri" pitchFamily="34" charset="0"/>
              </a:rPr>
              <a:pPr eaLnBrk="1" hangingPunct="1"/>
              <a:t>10</a:t>
            </a:fld>
            <a:endParaRPr lang="en-US">
              <a:latin typeface="Calibri" pitchFamily="34" charset="0"/>
            </a:endParaRPr>
          </a:p>
        </p:txBody>
      </p:sp>
    </p:spTree>
    <p:extLst>
      <p:ext uri="{BB962C8B-B14F-4D97-AF65-F5344CB8AC3E}">
        <p14:creationId xmlns:p14="http://schemas.microsoft.com/office/powerpoint/2010/main" val="387837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B61BEF0D-F0BB-DE4B-95CE-6DB70DBA9567}" type="datetimeFigureOut">
              <a:rPr lang="en-US" smtClean="0"/>
              <a:pPr/>
              <a:t>8/29/2025</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www.madeinflorida.org</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68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B61BEF0D-F0BB-DE4B-95CE-6DB70DBA9567}" type="datetimeFigureOut">
              <a:rPr lang="en-US" smtClean="0"/>
              <a:pPr/>
              <a:t>8/29/2025</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www.madeinflorida.org</a:t>
            </a:r>
            <a:endParaRPr lang="en-US" dirty="0"/>
          </a:p>
        </p:txBody>
      </p:sp>
    </p:spTree>
    <p:extLst>
      <p:ext uri="{BB962C8B-B14F-4D97-AF65-F5344CB8AC3E}">
        <p14:creationId xmlns:p14="http://schemas.microsoft.com/office/powerpoint/2010/main" val="80876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B61BEF0D-F0BB-DE4B-95CE-6DB70DBA9567}" type="datetimeFigureOut">
              <a:rPr lang="en-US" smtClean="0"/>
              <a:pPr/>
              <a:t>8/29/2025</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www.madeinflorida.org</a:t>
            </a:r>
            <a:endParaRPr lang="en-US" dirty="0"/>
          </a:p>
        </p:txBody>
      </p:sp>
    </p:spTree>
    <p:extLst>
      <p:ext uri="{BB962C8B-B14F-4D97-AF65-F5344CB8AC3E}">
        <p14:creationId xmlns:p14="http://schemas.microsoft.com/office/powerpoint/2010/main" val="19399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quarter" idx="1"/>
          </p:nvPr>
        </p:nvSpPr>
        <p:spPr>
          <a:xfrm>
            <a:off x="9144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3"/>
          <p:cNvSpPr>
            <a:spLocks noGrp="1"/>
          </p:cNvSpPr>
          <p:nvPr>
            <p:ph type="dt" sz="half" idx="10"/>
          </p:nvPr>
        </p:nvSpPr>
        <p:spPr>
          <a:xfrm>
            <a:off x="3581400" y="6305550"/>
            <a:ext cx="2133600" cy="476250"/>
          </a:xfrm>
          <a:prstGeom prst="rect">
            <a:avLst/>
          </a:prstGeom>
        </p:spPr>
        <p:txBody>
          <a:bodyPr/>
          <a:lstStyle>
            <a:lvl1pPr>
              <a:defRPr>
                <a:latin typeface="Arial" charset="0"/>
              </a:defRPr>
            </a:lvl1pPr>
          </a:lstStyle>
          <a:p>
            <a:pPr>
              <a:defRPr/>
            </a:pPr>
            <a:endParaRPr lang="en-US"/>
          </a:p>
        </p:txBody>
      </p:sp>
      <p:sp>
        <p:nvSpPr>
          <p:cNvPr id="8" name="Footer Placeholder 9"/>
          <p:cNvSpPr>
            <a:spLocks noGrp="1"/>
          </p:cNvSpPr>
          <p:nvPr>
            <p:ph type="ftr" sz="quarter" idx="11"/>
          </p:nvPr>
        </p:nvSpPr>
        <p:spPr>
          <a:xfrm>
            <a:off x="5715000" y="6305550"/>
            <a:ext cx="2895600" cy="476250"/>
          </a:xfrm>
          <a:prstGeom prst="rect">
            <a:avLst/>
          </a:prstGeom>
        </p:spPr>
        <p:txBody>
          <a:bodyPr/>
          <a:lstStyle>
            <a:lvl1pPr>
              <a:defRPr>
                <a:latin typeface="Arial" charset="0"/>
              </a:defRPr>
            </a:lvl1pPr>
          </a:lstStyle>
          <a:p>
            <a:pPr>
              <a:defRPr/>
            </a:pPr>
            <a:endParaRPr lang="en-US"/>
          </a:p>
        </p:txBody>
      </p:sp>
      <p:sp>
        <p:nvSpPr>
          <p:cNvPr id="9" name="Slide Number Placeholder 21"/>
          <p:cNvSpPr>
            <a:spLocks noGrp="1"/>
          </p:cNvSpPr>
          <p:nvPr>
            <p:ph type="sldNum" sz="quarter" idx="12"/>
          </p:nvPr>
        </p:nvSpPr>
        <p:spPr/>
        <p:txBody>
          <a:bodyPr/>
          <a:lstStyle>
            <a:lvl1pPr>
              <a:defRPr/>
            </a:lvl1pPr>
          </a:lstStyle>
          <a:p>
            <a:pPr>
              <a:defRPr/>
            </a:pPr>
            <a:fld id="{79F0A09B-137F-47C3-8082-F6083E5F3B8A}" type="slidenum">
              <a:rPr lang="en-US"/>
              <a:pPr>
                <a:defRPr/>
              </a:pPr>
              <a:t>‹#›</a:t>
            </a:fld>
            <a:endParaRPr lang="en-US"/>
          </a:p>
        </p:txBody>
      </p:sp>
    </p:spTree>
    <p:extLst>
      <p:ext uri="{BB962C8B-B14F-4D97-AF65-F5344CB8AC3E}">
        <p14:creationId xmlns:p14="http://schemas.microsoft.com/office/powerpoint/2010/main" val="3124213526"/>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399B-AD4C-4ACE-91CD-B802ED0E31E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980B00-0EB0-4506-85B7-C77218E85360}"/>
              </a:ext>
            </a:extLst>
          </p:cNvPr>
          <p:cNvSpPr>
            <a:spLocks noGrp="1"/>
          </p:cNvSpPr>
          <p:nvPr>
            <p:ph type="sldNum" sz="quarter" idx="10"/>
          </p:nvPr>
        </p:nvSpPr>
        <p:spPr/>
        <p:txBody>
          <a:bodyPr/>
          <a:lstStyle/>
          <a:p>
            <a:pPr>
              <a:defRPr/>
            </a:pPr>
            <a:r>
              <a:rPr lang="en-US" dirty="0"/>
              <a:t>www.madeinflorida.org</a:t>
            </a:r>
          </a:p>
        </p:txBody>
      </p:sp>
    </p:spTree>
    <p:extLst>
      <p:ext uri="{BB962C8B-B14F-4D97-AF65-F5344CB8AC3E}">
        <p14:creationId xmlns:p14="http://schemas.microsoft.com/office/powerpoint/2010/main" val="2034307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B232-0215-EE45-AFCC-2ADCD233B8D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7EC695-5688-7A4D-8C45-E38015B3909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DC6EC0D-84C3-FC42-AA3C-CEEDD2C5C6AE}"/>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5" name="Footer Placeholder 4">
            <a:extLst>
              <a:ext uri="{FF2B5EF4-FFF2-40B4-BE49-F238E27FC236}">
                <a16:creationId xmlns:a16="http://schemas.microsoft.com/office/drawing/2014/main" id="{31EE6059-D161-2E48-8376-F8A45465E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376E2-B286-D749-959B-A6A13726C517}"/>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1728699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8751-DA79-7E4B-A3F8-B85738DC09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C8C3C-3868-9F42-B6AC-C09D4C3EE4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FD4A9-D57B-B946-A039-F082D7A0722D}"/>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5" name="Footer Placeholder 4">
            <a:extLst>
              <a:ext uri="{FF2B5EF4-FFF2-40B4-BE49-F238E27FC236}">
                <a16:creationId xmlns:a16="http://schemas.microsoft.com/office/drawing/2014/main" id="{BD348F74-3113-C141-8CC9-56DA0429C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BBD83-7940-6F4B-BD26-AAB1B9A3D5F5}"/>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35646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28F8-3DC3-5F45-91AA-7872C90B910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1976600-EB01-7948-857F-DE47362E43F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9F1680-E1CD-B14B-A1A5-CA6687FE7980}"/>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5" name="Footer Placeholder 4">
            <a:extLst>
              <a:ext uri="{FF2B5EF4-FFF2-40B4-BE49-F238E27FC236}">
                <a16:creationId xmlns:a16="http://schemas.microsoft.com/office/drawing/2014/main" id="{D513F6BA-5CAB-6245-874F-50F22A5DB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8405B-EC3A-5D41-BCFB-DBD2D49C28C8}"/>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876368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F326-5909-0048-8DFA-95723964B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25E5A-B1DA-EE40-B36E-CA24E690E62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51B3B-60C2-B045-BDE3-C8748BD5345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FB42DF-CDA2-6A41-B0E8-C916DC777E9F}"/>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6" name="Footer Placeholder 5">
            <a:extLst>
              <a:ext uri="{FF2B5EF4-FFF2-40B4-BE49-F238E27FC236}">
                <a16:creationId xmlns:a16="http://schemas.microsoft.com/office/drawing/2014/main" id="{CE9CC53D-BAE8-A74A-9E0C-90B295643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988E4-410D-074C-A2A4-C9AE700718CC}"/>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2454422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470F-0275-6A41-A0C8-7D3DCFFEDA7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A1AC40-5790-B748-8250-95657E5B114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D79A189-DEC2-BC40-9948-8B6A792355B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882230-2269-DC40-B5C6-3E4FF63FC6B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58EEA47-0698-6141-9A74-5B6C83DA684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F8002-9A83-404E-B788-7F992A09CC44}"/>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8" name="Footer Placeholder 7">
            <a:extLst>
              <a:ext uri="{FF2B5EF4-FFF2-40B4-BE49-F238E27FC236}">
                <a16:creationId xmlns:a16="http://schemas.microsoft.com/office/drawing/2014/main" id="{337E221B-BDD9-6C4C-B1D8-86E2291221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1827B2-A035-D74D-9652-30A27355BC07}"/>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1159031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EFCA-1619-2C4B-96A9-8B4693998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D4D8C5-5936-0145-B2C5-918109040035}"/>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4" name="Footer Placeholder 3">
            <a:extLst>
              <a:ext uri="{FF2B5EF4-FFF2-40B4-BE49-F238E27FC236}">
                <a16:creationId xmlns:a16="http://schemas.microsoft.com/office/drawing/2014/main" id="{14F62B3C-3A94-154E-A3AE-9EA62D779F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CA8481-488E-A045-BBAB-0DBB044328E3}"/>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340698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129367"/>
            <a:ext cx="7543800" cy="1450757"/>
          </a:xfrm>
        </p:spPr>
        <p:txBody>
          <a:bodyPr/>
          <a:lstStyle/>
          <a:p>
            <a:r>
              <a:rPr lang="en-US" dirty="0"/>
              <a:t>Click to edit Master title style</a:t>
            </a:r>
          </a:p>
        </p:txBody>
      </p:sp>
      <p:sp>
        <p:nvSpPr>
          <p:cNvPr id="6" name="Slide Number Placeholder 5"/>
          <p:cNvSpPr>
            <a:spLocks noGrp="1" noRot="1" noMove="1" noResize="1" noEditPoints="1" noAdjustHandles="1" noChangeArrowheads="1" noChangeShapeType="1"/>
          </p:cNvSpPr>
          <p:nvPr>
            <p:ph type="sldNum" sz="quarter" idx="12"/>
          </p:nvPr>
        </p:nvSpPr>
        <p:spPr/>
        <p:txBody>
          <a:bodyPr/>
          <a:lstStyle/>
          <a:p>
            <a:pPr>
              <a:defRPr/>
            </a:pPr>
            <a:r>
              <a:rPr lang="en-US" dirty="0"/>
              <a:t>www.madeinflorida.org</a:t>
            </a:r>
          </a:p>
        </p:txBody>
      </p:sp>
    </p:spTree>
    <p:extLst>
      <p:ext uri="{BB962C8B-B14F-4D97-AF65-F5344CB8AC3E}">
        <p14:creationId xmlns:p14="http://schemas.microsoft.com/office/powerpoint/2010/main" val="3608627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39C48-0639-2D4A-A7DA-3B3493771D87}"/>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3" name="Footer Placeholder 2">
            <a:extLst>
              <a:ext uri="{FF2B5EF4-FFF2-40B4-BE49-F238E27FC236}">
                <a16:creationId xmlns:a16="http://schemas.microsoft.com/office/drawing/2014/main" id="{DA3C4596-E721-224F-98B1-6669E44433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6CAD00-7DA9-6246-95E8-07233B7E3F11}"/>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209615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3C1F-E630-6E41-934C-D5F7256D75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08966D-7D97-6442-9027-A14530BC789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1D94E1-F440-044D-8335-F10F4FC69E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8CBB80-AA17-DC44-8C7F-D497014AA187}"/>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6" name="Footer Placeholder 5">
            <a:extLst>
              <a:ext uri="{FF2B5EF4-FFF2-40B4-BE49-F238E27FC236}">
                <a16:creationId xmlns:a16="http://schemas.microsoft.com/office/drawing/2014/main" id="{77B7F7A6-88EC-664F-89CB-DFD22D901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944F9-8FBA-CD4B-B4D4-BDA40BD2C6E6}"/>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2643841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961A-BB93-FF4B-B745-76B9B1D8BD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2A74FB7-B66E-4344-AE34-0F6B078F6E2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035A9BF-FF9A-5047-9CFE-2DA5F41E68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A41882-9D86-E64D-A61C-CF2838291325}"/>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6" name="Footer Placeholder 5">
            <a:extLst>
              <a:ext uri="{FF2B5EF4-FFF2-40B4-BE49-F238E27FC236}">
                <a16:creationId xmlns:a16="http://schemas.microsoft.com/office/drawing/2014/main" id="{020AC725-025D-F046-BD51-CC57C467D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D35AB-1C47-1148-8BD6-E7BF1C3F5B16}"/>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1850910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DEE6-6E12-CE4B-8C7B-06BE7B6EAD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8217D7-3C73-2D4C-8E68-31F093F90C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A443B-FC2F-B244-B286-97982879C99E}"/>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5" name="Footer Placeholder 4">
            <a:extLst>
              <a:ext uri="{FF2B5EF4-FFF2-40B4-BE49-F238E27FC236}">
                <a16:creationId xmlns:a16="http://schemas.microsoft.com/office/drawing/2014/main" id="{4F232B8F-4CCB-D64A-BCFD-0CE22C5DE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DA120-85D8-414A-B46E-BC73D936E91D}"/>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727085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AA7F1-E674-5543-923D-C111CEE3723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338112-F559-F54B-9B20-3B9C1BE3F1E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0E655-7142-AC46-BE74-CBADA4037474}"/>
              </a:ext>
            </a:extLst>
          </p:cNvPr>
          <p:cNvSpPr>
            <a:spLocks noGrp="1"/>
          </p:cNvSpPr>
          <p:nvPr>
            <p:ph type="dt" sz="half" idx="10"/>
          </p:nvPr>
        </p:nvSpPr>
        <p:spPr/>
        <p:txBody>
          <a:bodyPr/>
          <a:lstStyle/>
          <a:p>
            <a:fld id="{A0C2D21A-08EB-D142-9CFC-D52E29E31602}" type="datetimeFigureOut">
              <a:rPr lang="en-US" smtClean="0"/>
              <a:t>8/29/2025</a:t>
            </a:fld>
            <a:endParaRPr lang="en-US"/>
          </a:p>
        </p:txBody>
      </p:sp>
      <p:sp>
        <p:nvSpPr>
          <p:cNvPr id="5" name="Footer Placeholder 4">
            <a:extLst>
              <a:ext uri="{FF2B5EF4-FFF2-40B4-BE49-F238E27FC236}">
                <a16:creationId xmlns:a16="http://schemas.microsoft.com/office/drawing/2014/main" id="{58F1FED8-F3B8-0649-AF38-4776EFFD6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30ADB-9855-274D-87CE-7FAFA1AC465F}"/>
              </a:ext>
            </a:extLst>
          </p:cNvPr>
          <p:cNvSpPr>
            <a:spLocks noGrp="1"/>
          </p:cNvSpPr>
          <p:nvPr>
            <p:ph type="sldNum" sz="quarter" idx="12"/>
          </p:nvPr>
        </p:nvSpPr>
        <p:spPr/>
        <p:txBody>
          <a:bodyPr/>
          <a:lstStyle/>
          <a:p>
            <a:fld id="{173FBEBC-8872-F441-95C4-0B79D764843E}" type="slidenum">
              <a:rPr lang="en-US" smtClean="0"/>
              <a:t>‹#›</a:t>
            </a:fld>
            <a:endParaRPr lang="en-US"/>
          </a:p>
        </p:txBody>
      </p:sp>
    </p:spTree>
    <p:extLst>
      <p:ext uri="{BB962C8B-B14F-4D97-AF65-F5344CB8AC3E}">
        <p14:creationId xmlns:p14="http://schemas.microsoft.com/office/powerpoint/2010/main" val="851288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A905-0560-3440-9808-811254002EBF}"/>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D6187391-E835-4F4F-9CA6-AD5525A1A910}"/>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4BA2F2DD-156C-2049-B41D-67DA20584874}"/>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5" name="Footer Placeholder 4">
            <a:extLst>
              <a:ext uri="{FF2B5EF4-FFF2-40B4-BE49-F238E27FC236}">
                <a16:creationId xmlns:a16="http://schemas.microsoft.com/office/drawing/2014/main" id="{0FD23EEA-C58B-7B42-9EEA-0758CD12C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B6143-85C9-464A-B29E-148C23AA4E97}"/>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3489389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38A7-0CA3-494B-B31D-7B205C48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4334BD-D6B0-B447-99B0-48344E0BB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F1E3D-05E4-6D46-966E-B34801FD81C8}"/>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5" name="Footer Placeholder 4">
            <a:extLst>
              <a:ext uri="{FF2B5EF4-FFF2-40B4-BE49-F238E27FC236}">
                <a16:creationId xmlns:a16="http://schemas.microsoft.com/office/drawing/2014/main" id="{4D5D9240-A21E-C44D-97B9-C27533F40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2D808-B768-714C-B12B-5678EB7B9495}"/>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3581970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A407-7B0C-034F-8D51-C431738DE7B7}"/>
              </a:ext>
            </a:extLst>
          </p:cNvPr>
          <p:cNvSpPr>
            <a:spLocks noGrp="1"/>
          </p:cNvSpPr>
          <p:nvPr>
            <p:ph type="title"/>
          </p:nvPr>
        </p:nvSpPr>
        <p:spPr>
          <a:xfrm>
            <a:off x="623888" y="1709741"/>
            <a:ext cx="7886700" cy="2852737"/>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633E0544-80D1-7A45-BF2F-4A3AA715F3CB}"/>
              </a:ext>
            </a:extLst>
          </p:cNvPr>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C09F01-C25F-8044-B9E4-F1B5D55814D0}"/>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5" name="Footer Placeholder 4">
            <a:extLst>
              <a:ext uri="{FF2B5EF4-FFF2-40B4-BE49-F238E27FC236}">
                <a16:creationId xmlns:a16="http://schemas.microsoft.com/office/drawing/2014/main" id="{EB452618-F0DB-8743-B663-A8F85571B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548AD-EE9F-8F49-AD19-132D6EA124BC}"/>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826609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2796-850A-0E4D-A2BC-4196F1345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027BD2-AED7-5149-B352-007A903734A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2C3631-BE43-9149-9B71-668D7047D8B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842EF-C073-8E49-A413-73493AECE205}"/>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6" name="Footer Placeholder 5">
            <a:extLst>
              <a:ext uri="{FF2B5EF4-FFF2-40B4-BE49-F238E27FC236}">
                <a16:creationId xmlns:a16="http://schemas.microsoft.com/office/drawing/2014/main" id="{63BF7777-AF39-E046-864B-F67EA13AD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DD98A3-13DE-1D4D-9B4B-A85E8C1D3601}"/>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268948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CB77-BFC6-DF47-96BC-58F1B193F0E4}"/>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868A53-5DCD-364B-9BE9-837C9CBE4F3E}"/>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363F17A3-17CD-4B41-A955-0E8F43A21C3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11BAA-0D49-CA48-8E43-AD47E764BEF1}"/>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44666A1A-575E-C54B-ABF1-60C3CA067443}"/>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FAAD64-C5CC-304B-BC87-E5AA80B8581E}"/>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8" name="Footer Placeholder 7">
            <a:extLst>
              <a:ext uri="{FF2B5EF4-FFF2-40B4-BE49-F238E27FC236}">
                <a16:creationId xmlns:a16="http://schemas.microsoft.com/office/drawing/2014/main" id="{22E1FE52-BF2C-064B-9B51-6541B52BF2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51DF4B-D26F-5745-ACBD-4F0016323503}"/>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117440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D576856-5BBE-4103-99D6-ED2289E54C91}"/>
              </a:ext>
            </a:extLst>
          </p:cNvPr>
          <p:cNvSpPr txBox="1">
            <a:spLocks/>
          </p:cNvSpPr>
          <p:nvPr userDrawn="1"/>
        </p:nvSpPr>
        <p:spPr>
          <a:xfrm>
            <a:off x="6096000" y="6398324"/>
            <a:ext cx="28194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3366"/>
                </a:solidFill>
              </a:rPr>
              <a:t>www.madeinflorida.org</a:t>
            </a:r>
          </a:p>
        </p:txBody>
      </p:sp>
      <p:sp>
        <p:nvSpPr>
          <p:cNvPr id="12" name="Subtitle 6">
            <a:extLst>
              <a:ext uri="{FF2B5EF4-FFF2-40B4-BE49-F238E27FC236}">
                <a16:creationId xmlns:a16="http://schemas.microsoft.com/office/drawing/2014/main" id="{A97370F6-D038-4742-8055-4F8CD904A7BE}"/>
              </a:ext>
            </a:extLst>
          </p:cNvPr>
          <p:cNvSpPr txBox="1">
            <a:spLocks/>
          </p:cNvSpPr>
          <p:nvPr userDrawn="1"/>
        </p:nvSpPr>
        <p:spPr bwMode="auto">
          <a:xfrm>
            <a:off x="-304800" y="6228496"/>
            <a:ext cx="5715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ts val="700"/>
              </a:spcBef>
              <a:buClr>
                <a:schemeClr val="accent2"/>
              </a:buClr>
              <a:buSzPct val="60000"/>
              <a:buFont typeface="Wingdings" pitchFamily="2" charset="2"/>
              <a:buNone/>
              <a:defRPr/>
            </a:pPr>
            <a:r>
              <a:rPr lang="en-US" sz="2000" i="1" dirty="0">
                <a:solidFill>
                  <a:srgbClr val="003366"/>
                </a:solidFill>
                <a:latin typeface="Times" charset="0"/>
              </a:rPr>
              <a:t>Discover products and careers “Made in Florida” </a:t>
            </a:r>
          </a:p>
        </p:txBody>
      </p:sp>
    </p:spTree>
    <p:extLst>
      <p:ext uri="{BB962C8B-B14F-4D97-AF65-F5344CB8AC3E}">
        <p14:creationId xmlns:p14="http://schemas.microsoft.com/office/powerpoint/2010/main" val="2021378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6928-B5E6-F942-B1CB-C2257ED4F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5E8895-C155-7B40-822E-C586DB6E0D98}"/>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4" name="Footer Placeholder 3">
            <a:extLst>
              <a:ext uri="{FF2B5EF4-FFF2-40B4-BE49-F238E27FC236}">
                <a16:creationId xmlns:a16="http://schemas.microsoft.com/office/drawing/2014/main" id="{4074DC08-B961-B847-BC35-29C1FD712A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3270FE-94B5-0B44-90A3-051E89C6DA28}"/>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845226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02120-D364-EA44-9059-056B03BF9A2C}"/>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3" name="Footer Placeholder 2">
            <a:extLst>
              <a:ext uri="{FF2B5EF4-FFF2-40B4-BE49-F238E27FC236}">
                <a16:creationId xmlns:a16="http://schemas.microsoft.com/office/drawing/2014/main" id="{9689F9C8-C8AB-6C43-BF8C-E0749E8997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1D8838-0A0D-9E4E-8195-FB9C7D7CD7BF}"/>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1202441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A051-D4C2-E84E-9CBC-83FFB140E069}"/>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7A54E77B-854F-9240-9828-B6CC6AD360E9}"/>
              </a:ext>
            </a:extLst>
          </p:cNvPr>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A94573-58ED-0B4F-BBF4-AAFE2AF51D34}"/>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75F8096B-EC2F-EF47-9DB6-9EC0EAF6852B}"/>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6" name="Footer Placeholder 5">
            <a:extLst>
              <a:ext uri="{FF2B5EF4-FFF2-40B4-BE49-F238E27FC236}">
                <a16:creationId xmlns:a16="http://schemas.microsoft.com/office/drawing/2014/main" id="{21D86BC0-79BE-A24F-95AF-4AAA71410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3B542-45C2-5947-8F9A-2B95232009E5}"/>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3084714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77AF-FEAF-6246-A842-207A3475E395}"/>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436921E2-8A33-C04A-8E95-F62894292BF6}"/>
              </a:ext>
            </a:extLst>
          </p:cNvPr>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7939D4F4-C366-7D4B-AF9F-0830301A4910}"/>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92314D90-26C9-674B-B6B6-AEA9710AC117}"/>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6" name="Footer Placeholder 5">
            <a:extLst>
              <a:ext uri="{FF2B5EF4-FFF2-40B4-BE49-F238E27FC236}">
                <a16:creationId xmlns:a16="http://schemas.microsoft.com/office/drawing/2014/main" id="{4B85F770-A31A-124E-9A75-AB7ABDC21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C7A27-E64E-3B4F-82AA-8F9BCCF4C248}"/>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3535550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0E12-6DD0-6A44-BA75-852F79C12F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284E51-5647-1C4F-ACDD-535200B648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10A1D-05D1-0B44-8920-E4BD639CC770}"/>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5" name="Footer Placeholder 4">
            <a:extLst>
              <a:ext uri="{FF2B5EF4-FFF2-40B4-BE49-F238E27FC236}">
                <a16:creationId xmlns:a16="http://schemas.microsoft.com/office/drawing/2014/main" id="{42D67003-C529-CD4F-80BE-CE21CB561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BDA07-BEA4-8844-AFC9-49EF0392B568}"/>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4265196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24BE0-55F5-4346-B790-D089185A7D90}"/>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0EFC8-598B-3A4B-8463-25209D85A924}"/>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8F6D-E3FB-8F4C-BDCE-52C0691B2186}"/>
              </a:ext>
            </a:extLst>
          </p:cNvPr>
          <p:cNvSpPr>
            <a:spLocks noGrp="1"/>
          </p:cNvSpPr>
          <p:nvPr>
            <p:ph type="dt" sz="half" idx="10"/>
          </p:nvPr>
        </p:nvSpPr>
        <p:spPr/>
        <p:txBody>
          <a:bodyPr/>
          <a:lstStyle/>
          <a:p>
            <a:fld id="{EC9E2079-081A-7F4D-93D6-C01B42F91C08}" type="datetimeFigureOut">
              <a:rPr lang="en-US" smtClean="0"/>
              <a:t>8/29/2025</a:t>
            </a:fld>
            <a:endParaRPr lang="en-US"/>
          </a:p>
        </p:txBody>
      </p:sp>
      <p:sp>
        <p:nvSpPr>
          <p:cNvPr id="5" name="Footer Placeholder 4">
            <a:extLst>
              <a:ext uri="{FF2B5EF4-FFF2-40B4-BE49-F238E27FC236}">
                <a16:creationId xmlns:a16="http://schemas.microsoft.com/office/drawing/2014/main" id="{560B3C80-3415-EA41-ABBD-5AB84DF2B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F9CA9-0D74-CE42-ADCF-7C92302B076C}"/>
              </a:ext>
            </a:extLst>
          </p:cNvPr>
          <p:cNvSpPr>
            <a:spLocks noGrp="1"/>
          </p:cNvSpPr>
          <p:nvPr>
            <p:ph type="sldNum" sz="quarter" idx="12"/>
          </p:nvPr>
        </p:nvSpPr>
        <p:spPr/>
        <p:txBody>
          <a:bodyPr/>
          <a:lstStyle/>
          <a:p>
            <a:fld id="{B0A08F2D-D456-8B48-B262-1A7BC13F441B}" type="slidenum">
              <a:rPr lang="en-US" smtClean="0"/>
              <a:t>‹#›</a:t>
            </a:fld>
            <a:endParaRPr lang="en-US"/>
          </a:p>
        </p:txBody>
      </p:sp>
    </p:spTree>
    <p:extLst>
      <p:ext uri="{BB962C8B-B14F-4D97-AF65-F5344CB8AC3E}">
        <p14:creationId xmlns:p14="http://schemas.microsoft.com/office/powerpoint/2010/main" val="358604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B61BEF0D-F0BB-DE4B-95CE-6DB70DBA9567}" type="datetimeFigureOut">
              <a:rPr lang="en-US" smtClean="0"/>
              <a:pPr/>
              <a:t>8/29/2025</a:t>
            </a:fld>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t>www.madeinflorida.org</a:t>
            </a:r>
            <a:endParaRPr lang="en-US" dirty="0"/>
          </a:p>
        </p:txBody>
      </p:sp>
    </p:spTree>
    <p:extLst>
      <p:ext uri="{BB962C8B-B14F-4D97-AF65-F5344CB8AC3E}">
        <p14:creationId xmlns:p14="http://schemas.microsoft.com/office/powerpoint/2010/main" val="138381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B61BEF0D-F0BB-DE4B-95CE-6DB70DBA9567}" type="datetimeFigureOut">
              <a:rPr lang="en-US" smtClean="0"/>
              <a:pPr/>
              <a:t>8/29/2025</a:t>
            </a:fld>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pPr>
              <a:defRPr/>
            </a:pPr>
            <a:r>
              <a:rPr lang="en-US"/>
              <a:t>www.madeinflorida.org</a:t>
            </a:r>
            <a:endParaRPr lang="en-US" dirty="0"/>
          </a:p>
        </p:txBody>
      </p:sp>
    </p:spTree>
    <p:extLst>
      <p:ext uri="{BB962C8B-B14F-4D97-AF65-F5344CB8AC3E}">
        <p14:creationId xmlns:p14="http://schemas.microsoft.com/office/powerpoint/2010/main" val="242743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pPr>
              <a:defRPr/>
            </a:pPr>
            <a:fld id="{04514E93-856F-46E9-A20B-0DF8694C9E18}" type="datetime1">
              <a:rPr lang="en-US" smtClean="0"/>
              <a:pPr>
                <a:defRPr/>
              </a:pPr>
              <a:t>8/29/2025</a:t>
            </a:fld>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r>
              <a:rPr lang="en-US" dirty="0"/>
              <a:t>www.madeinflorida.org</a:t>
            </a:r>
          </a:p>
        </p:txBody>
      </p:sp>
    </p:spTree>
    <p:extLst>
      <p:ext uri="{BB962C8B-B14F-4D97-AF65-F5344CB8AC3E}">
        <p14:creationId xmlns:p14="http://schemas.microsoft.com/office/powerpoint/2010/main" val="131788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pPr>
              <a:defRPr/>
            </a:pPr>
            <a:fld id="{4F29C63E-C340-4D70-9DE8-8BFB9887E0AF}" type="datetime1">
              <a:rPr lang="en-US" smtClean="0"/>
              <a:pPr>
                <a:defRPr/>
              </a:pPr>
              <a:t>8/29/2025</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9AB8FD5F-5B64-40EE-8A80-DFC98893951A}" type="slidenum">
              <a:rPr lang="en-US" smtClean="0"/>
              <a:pPr>
                <a:defRPr/>
              </a:pPr>
              <a:t>‹#›</a:t>
            </a:fld>
            <a:endParaRPr lang="en-US"/>
          </a:p>
        </p:txBody>
      </p:sp>
    </p:spTree>
    <p:extLst>
      <p:ext uri="{BB962C8B-B14F-4D97-AF65-F5344CB8AC3E}">
        <p14:creationId xmlns:p14="http://schemas.microsoft.com/office/powerpoint/2010/main" val="132467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B61BEF0D-F0BB-DE4B-95CE-6DB70DBA9567}" type="datetimeFigureOut">
              <a:rPr lang="en-US" smtClean="0"/>
              <a:pPr/>
              <a:t>8/29/2025</a:t>
            </a:fld>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r>
              <a:rPr lang="en-US"/>
              <a:t>www.madeinflorida.org</a:t>
            </a:r>
            <a:endParaRPr lang="en-US" dirty="0"/>
          </a:p>
        </p:txBody>
      </p:sp>
    </p:spTree>
    <p:extLst>
      <p:ext uri="{BB962C8B-B14F-4D97-AF65-F5344CB8AC3E}">
        <p14:creationId xmlns:p14="http://schemas.microsoft.com/office/powerpoint/2010/main" val="32355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pPr>
              <a:defRPr/>
            </a:pPr>
            <a:fld id="{263DE8D9-69AA-4DB7-83E2-2A6C08A521FF}" type="datetime1">
              <a:rPr lang="en-US" smtClean="0"/>
              <a:pPr>
                <a:defRPr/>
              </a:pPr>
              <a:t>8/29/2025</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C79DF0-CBA1-4675-8BAC-F8198F2A4AB7}" type="slidenum">
              <a:rPr lang="en-US" smtClean="0"/>
              <a:pPr>
                <a:defRPr/>
              </a:pPr>
              <a:t>‹#›</a:t>
            </a:fld>
            <a:endParaRPr lang="en-US"/>
          </a:p>
        </p:txBody>
      </p:sp>
    </p:spTree>
    <p:extLst>
      <p:ext uri="{BB962C8B-B14F-4D97-AF65-F5344CB8AC3E}">
        <p14:creationId xmlns:p14="http://schemas.microsoft.com/office/powerpoint/2010/main" val="92148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096000" y="6400314"/>
            <a:ext cx="2819400" cy="365125"/>
          </a:xfrm>
          <a:prstGeom prst="rect">
            <a:avLst/>
          </a:prstGeom>
        </p:spPr>
        <p:txBody>
          <a:bodyPr vert="horz" lIns="91440" tIns="45720" rIns="91440" bIns="45720" rtlCol="0" anchor="ctr"/>
          <a:lstStyle>
            <a:lvl1pPr algn="r">
              <a:defRPr sz="2000">
                <a:solidFill>
                  <a:srgbClr val="003366"/>
                </a:solidFill>
              </a:defRPr>
            </a:lvl1pPr>
          </a:lstStyle>
          <a:p>
            <a:pPr>
              <a:defRPr/>
            </a:pPr>
            <a:r>
              <a:rPr lang="en-US" dirty="0"/>
              <a:t>www.madeinflorida.org</a:t>
            </a:r>
          </a:p>
        </p:txBody>
      </p:sp>
      <p:sp>
        <p:nvSpPr>
          <p:cNvPr id="14" name="Subtitle 6">
            <a:extLst>
              <a:ext uri="{FF2B5EF4-FFF2-40B4-BE49-F238E27FC236}">
                <a16:creationId xmlns:a16="http://schemas.microsoft.com/office/drawing/2014/main" id="{B8F064B7-9600-43DC-A86F-712D4905DF4C}"/>
              </a:ext>
            </a:extLst>
          </p:cNvPr>
          <p:cNvSpPr txBox="1">
            <a:spLocks/>
          </p:cNvSpPr>
          <p:nvPr userDrawn="1"/>
        </p:nvSpPr>
        <p:spPr bwMode="auto">
          <a:xfrm>
            <a:off x="-304800" y="6228496"/>
            <a:ext cx="5715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ts val="700"/>
              </a:spcBef>
              <a:buClr>
                <a:schemeClr val="accent2"/>
              </a:buClr>
              <a:buSzPct val="60000"/>
              <a:buFont typeface="Wingdings" pitchFamily="2" charset="2"/>
              <a:buNone/>
              <a:defRPr/>
            </a:pPr>
            <a:r>
              <a:rPr lang="en-US" sz="2000" i="1" dirty="0">
                <a:solidFill>
                  <a:srgbClr val="003366"/>
                </a:solidFill>
                <a:latin typeface="Times" charset="0"/>
              </a:rPr>
              <a:t>Discover products and careers “Made in Florida” </a:t>
            </a:r>
          </a:p>
        </p:txBody>
      </p:sp>
    </p:spTree>
    <p:extLst>
      <p:ext uri="{BB962C8B-B14F-4D97-AF65-F5344CB8AC3E}">
        <p14:creationId xmlns:p14="http://schemas.microsoft.com/office/powerpoint/2010/main" val="2997199027"/>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19"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7266B-48C2-0E48-9EC9-A2FCF40A1F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FAEE74-C8D5-5741-936A-A35BF6147E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31BB2-4804-D64C-A56A-AD4EC6D46BC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C2D21A-08EB-D142-9CFC-D52E29E31602}" type="datetimeFigureOut">
              <a:rPr lang="en-US" smtClean="0"/>
              <a:t>8/29/2025</a:t>
            </a:fld>
            <a:endParaRPr lang="en-US"/>
          </a:p>
        </p:txBody>
      </p:sp>
      <p:sp>
        <p:nvSpPr>
          <p:cNvPr id="5" name="Footer Placeholder 4">
            <a:extLst>
              <a:ext uri="{FF2B5EF4-FFF2-40B4-BE49-F238E27FC236}">
                <a16:creationId xmlns:a16="http://schemas.microsoft.com/office/drawing/2014/main" id="{86B617E0-089D-D04B-BA1E-C631AA5E0E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4EF6E1-B224-7B4B-BEB8-6CACBD6835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3FBEBC-8872-F441-95C4-0B79D764843E}" type="slidenum">
              <a:rPr lang="en-US" smtClean="0"/>
              <a:t>‹#›</a:t>
            </a:fld>
            <a:endParaRPr lang="en-US"/>
          </a:p>
        </p:txBody>
      </p:sp>
    </p:spTree>
    <p:extLst>
      <p:ext uri="{BB962C8B-B14F-4D97-AF65-F5344CB8AC3E}">
        <p14:creationId xmlns:p14="http://schemas.microsoft.com/office/powerpoint/2010/main" val="1107502126"/>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D736-E2F7-C541-BEA1-CA1A097F5EAF}"/>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4A161F-2D2C-824A-985F-8DE20AAE6D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BBC9E-5B07-0D49-B744-2B46CB7CEBB0}"/>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EC9E2079-081A-7F4D-93D6-C01B42F91C08}" type="datetimeFigureOut">
              <a:rPr lang="en-US" smtClean="0"/>
              <a:t>8/29/2025</a:t>
            </a:fld>
            <a:endParaRPr lang="en-US"/>
          </a:p>
        </p:txBody>
      </p:sp>
      <p:sp>
        <p:nvSpPr>
          <p:cNvPr id="5" name="Footer Placeholder 4">
            <a:extLst>
              <a:ext uri="{FF2B5EF4-FFF2-40B4-BE49-F238E27FC236}">
                <a16:creationId xmlns:a16="http://schemas.microsoft.com/office/drawing/2014/main" id="{D94ABA43-49C2-6045-9B55-8AF79641B920}"/>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4A476D-22B4-8448-ACA3-A8DF7F4F8DA1}"/>
              </a:ext>
            </a:extLst>
          </p:cNvPr>
          <p:cNvSpPr>
            <a:spLocks noGrp="1"/>
          </p:cNvSpPr>
          <p:nvPr>
            <p:ph type="sldNum" sz="quarter" idx="4"/>
          </p:nvPr>
        </p:nvSpPr>
        <p:spPr>
          <a:xfrm>
            <a:off x="5097484"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0A08F2D-D456-8B48-B262-1A7BC13F441B}" type="slidenum">
              <a:rPr lang="en-US" smtClean="0"/>
              <a:t>‹#›</a:t>
            </a:fld>
            <a:endParaRPr lang="en-US"/>
          </a:p>
        </p:txBody>
      </p:sp>
      <p:grpSp>
        <p:nvGrpSpPr>
          <p:cNvPr id="7" name="Group 6" descr="Florida Advanced Technological Education Center (FLATE) Logo and FloridaMakes network logo">
            <a:extLst>
              <a:ext uri="{FF2B5EF4-FFF2-40B4-BE49-F238E27FC236}">
                <a16:creationId xmlns:a16="http://schemas.microsoft.com/office/drawing/2014/main" id="{84CBD127-EF4B-9243-AC24-8212288FC5E6}"/>
              </a:ext>
            </a:extLst>
          </p:cNvPr>
          <p:cNvGrpSpPr/>
          <p:nvPr userDrawn="1"/>
        </p:nvGrpSpPr>
        <p:grpSpPr>
          <a:xfrm>
            <a:off x="6947099" y="6033053"/>
            <a:ext cx="2057400" cy="715612"/>
            <a:chOff x="622892" y="231613"/>
            <a:chExt cx="5708201" cy="1920724"/>
          </a:xfrm>
        </p:grpSpPr>
        <p:pic>
          <p:nvPicPr>
            <p:cNvPr id="8" name="Picture 7" descr="A picture containing bottle, truck, food, drawing&#10;&#10;Description automatically generated">
              <a:extLst>
                <a:ext uri="{FF2B5EF4-FFF2-40B4-BE49-F238E27FC236}">
                  <a16:creationId xmlns:a16="http://schemas.microsoft.com/office/drawing/2014/main" id="{BB8192DC-17F6-794F-A348-2C5674F4B188}"/>
                </a:ext>
              </a:extLst>
            </p:cNvPr>
            <p:cNvPicPr>
              <a:picLocks noChangeAspect="1"/>
            </p:cNvPicPr>
            <p:nvPr/>
          </p:nvPicPr>
          <p:blipFill>
            <a:blip r:embed="rId13" cstate="print"/>
            <a:stretch>
              <a:fillRect/>
            </a:stretch>
          </p:blipFill>
          <p:spPr>
            <a:xfrm>
              <a:off x="622892" y="231613"/>
              <a:ext cx="2143528" cy="1920724"/>
            </a:xfrm>
            <a:prstGeom prst="rect">
              <a:avLst/>
            </a:prstGeom>
          </p:spPr>
        </p:pic>
        <p:pic>
          <p:nvPicPr>
            <p:cNvPr id="9" name="Picture 8" descr="A close up of a logo&#10;&#10;Description automatically generated">
              <a:extLst>
                <a:ext uri="{FF2B5EF4-FFF2-40B4-BE49-F238E27FC236}">
                  <a16:creationId xmlns:a16="http://schemas.microsoft.com/office/drawing/2014/main" id="{818AE57B-8FB6-8342-A1C4-B7C3B078B0D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865350" y="487488"/>
              <a:ext cx="3465743" cy="1408977"/>
            </a:xfrm>
            <a:prstGeom prst="rect">
              <a:avLst/>
            </a:prstGeom>
          </p:spPr>
        </p:pic>
      </p:grpSp>
    </p:spTree>
    <p:extLst>
      <p:ext uri="{BB962C8B-B14F-4D97-AF65-F5344CB8AC3E}">
        <p14:creationId xmlns:p14="http://schemas.microsoft.com/office/powerpoint/2010/main" val="1741488686"/>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www.madeinflorida.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1_0.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3C_8B016356.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3D_4F6AAF5C.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www.madeinflorida.org/" TargetMode="External"/><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microsoft.com/office/2018/10/relationships/comments" Target="../comments/modernComment_10D_0.xml"/><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hyperlink" Target="http://www.mdeinflorida.org/" TargetMode="External"/><Relationship Id="rId10" Type="http://schemas.openxmlformats.org/officeDocument/2006/relationships/image" Target="../media/image47.jpeg"/><Relationship Id="rId4" Type="http://schemas.openxmlformats.org/officeDocument/2006/relationships/image" Target="../media/image42.jpeg"/><Relationship Id="rId9" Type="http://schemas.openxmlformats.org/officeDocument/2006/relationships/image" Target="../media/image46.jpe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madeinflorida.org/" TargetMode="External"/><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madeinflorida.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adeinflorid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madeinflorida.org/careers/" TargetMode="External"/><Relationship Id="rId7"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hyperlink" Target="http://madeinflorida.org/company-profiles/" TargetMode="External"/><Relationship Id="rId9" Type="http://schemas.openxmlformats.org/officeDocument/2006/relationships/image" Target="../media/image53.jpeg"/></Relationships>
</file>

<file path=ppt/slides/_rels/slide2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madeinflorida.org/careers/" TargetMode="External"/><Relationship Id="rId7"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hyperlink" Target="http://madeinflorida.org/company-profiles/" TargetMode="External"/><Relationship Id="rId9" Type="http://schemas.openxmlformats.org/officeDocument/2006/relationships/image" Target="../media/image5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7_0.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118_0.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hyperlink" Target="http://www.madeinflorida.or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hyperlink" Target="http://madeinflorida.or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13F_61678C83.xm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hyperlink" Target="http://www.madeinflorida.or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hyperlink" Target="https://www.indeed.com/m/jobs?q=manufacturing&amp;l=florida&amp;from=searchOnSerp&amp;sameQ=1"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madeinflorida.org/"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www.madeinflorida.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http://www.madeinflorida.org/" TargetMode="Externa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oleObject" Target="???"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8.jpe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52744" y="3384205"/>
            <a:ext cx="24003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780857" y="1637603"/>
            <a:ext cx="5143502"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6" y="1500590"/>
            <a:ext cx="8300268" cy="390669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3007" y="3381844"/>
            <a:ext cx="24003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Title 3">
            <a:extLst>
              <a:ext uri="{FF2B5EF4-FFF2-40B4-BE49-F238E27FC236}">
                <a16:creationId xmlns:a16="http://schemas.microsoft.com/office/drawing/2014/main" id="{80E24F59-B503-1A42-8B30-47E641E52590}"/>
              </a:ext>
            </a:extLst>
          </p:cNvPr>
          <p:cNvSpPr txBox="1">
            <a:spLocks/>
          </p:cNvSpPr>
          <p:nvPr/>
        </p:nvSpPr>
        <p:spPr>
          <a:xfrm>
            <a:off x="595485" y="3394761"/>
            <a:ext cx="8185982" cy="1209464"/>
          </a:xfrm>
          <a:prstGeom prst="rect">
            <a:avLst/>
          </a:prstGeom>
        </p:spPr>
        <p:txBody>
          <a:bodyPr vert="horz" lIns="68580" tIns="34290" rIns="68580" bIns="34290" rtlCol="0" anchor="t">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514350">
              <a:lnSpc>
                <a:spcPct val="100000"/>
              </a:lnSpc>
            </a:pPr>
            <a:r>
              <a:rPr lang="en-US" sz="3600" dirty="0">
                <a:solidFill>
                  <a:prstClr val="black"/>
                </a:solidFill>
                <a:latin typeface="Avenir Next 2" panose="020B0803020202020204" pitchFamily="34" charset="0"/>
                <a:ea typeface="Avenir Next 2" panose="020B0803020202020204" pitchFamily="34" charset="0"/>
              </a:rPr>
              <a:t>Event Title</a:t>
            </a:r>
          </a:p>
          <a:p>
            <a:pPr algn="l" defTabSz="514350">
              <a:lnSpc>
                <a:spcPct val="100000"/>
              </a:lnSpc>
            </a:pPr>
            <a:br>
              <a:rPr lang="en-US" sz="3200" b="1" dirty="0">
                <a:solidFill>
                  <a:prstClr val="black"/>
                </a:solidFill>
                <a:latin typeface="Avenir Next" panose="020B0503020202020204" pitchFamily="34" charset="0"/>
              </a:rPr>
            </a:br>
            <a:endParaRPr lang="en-US" sz="8000" b="1" dirty="0">
              <a:solidFill>
                <a:prstClr val="black"/>
              </a:solidFill>
              <a:latin typeface="Avenir Book" panose="02000503020000020003" pitchFamily="2" charset="0"/>
            </a:endParaRPr>
          </a:p>
        </p:txBody>
      </p:sp>
      <p:sp>
        <p:nvSpPr>
          <p:cNvPr id="14" name="Subtitle 4">
            <a:extLst>
              <a:ext uri="{FF2B5EF4-FFF2-40B4-BE49-F238E27FC236}">
                <a16:creationId xmlns:a16="http://schemas.microsoft.com/office/drawing/2014/main" id="{39C99CB2-383F-3A43-AA49-5E097A7CBBDE}"/>
              </a:ext>
            </a:extLst>
          </p:cNvPr>
          <p:cNvSpPr>
            <a:spLocks noGrp="1"/>
          </p:cNvSpPr>
          <p:nvPr>
            <p:ph type="subTitle" idx="1"/>
          </p:nvPr>
        </p:nvSpPr>
        <p:spPr>
          <a:xfrm>
            <a:off x="405222" y="5014063"/>
            <a:ext cx="5574541" cy="786925"/>
          </a:xfrm>
        </p:spPr>
        <p:txBody>
          <a:bodyPr anchor="t">
            <a:noAutofit/>
          </a:bodyPr>
          <a:lstStyle/>
          <a:p>
            <a:pPr algn="l">
              <a:lnSpc>
                <a:spcPct val="100000"/>
              </a:lnSpc>
              <a:spcBef>
                <a:spcPts val="0"/>
              </a:spcBef>
            </a:pPr>
            <a:r>
              <a:rPr lang="en-US" sz="1500" dirty="0">
                <a:latin typeface="Avenir Next Medium" panose="020B0603020202020204" pitchFamily="34" charset="0"/>
                <a:ea typeface="Avenir Next Medium" panose="020B0603020202020204" pitchFamily="34" charset="0"/>
              </a:rPr>
              <a:t>Date</a:t>
            </a:r>
          </a:p>
        </p:txBody>
      </p:sp>
      <p:sp>
        <p:nvSpPr>
          <p:cNvPr id="2" name="TextBox 1">
            <a:extLst>
              <a:ext uri="{FF2B5EF4-FFF2-40B4-BE49-F238E27FC236}">
                <a16:creationId xmlns:a16="http://schemas.microsoft.com/office/drawing/2014/main" id="{6695928E-EE5D-8AE5-D146-8F583E7C3058}"/>
              </a:ext>
            </a:extLst>
          </p:cNvPr>
          <p:cNvSpPr txBox="1"/>
          <p:nvPr/>
        </p:nvSpPr>
        <p:spPr>
          <a:xfrm>
            <a:off x="652539" y="454014"/>
            <a:ext cx="4355880" cy="2547048"/>
          </a:xfrm>
          <a:prstGeom prst="rect">
            <a:avLst/>
          </a:prstGeom>
          <a:noFill/>
          <a:ln>
            <a:solidFill>
              <a:schemeClr val="accent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3868EB44-7244-12B4-456B-4C098BB63F32}"/>
              </a:ext>
            </a:extLst>
          </p:cNvPr>
          <p:cNvSpPr txBox="1"/>
          <p:nvPr/>
        </p:nvSpPr>
        <p:spPr>
          <a:xfrm>
            <a:off x="1709411" y="1219200"/>
            <a:ext cx="2057400" cy="369332"/>
          </a:xfrm>
          <a:prstGeom prst="rect">
            <a:avLst/>
          </a:prstGeom>
          <a:noFill/>
        </p:spPr>
        <p:txBody>
          <a:bodyPr wrap="square" rtlCol="0">
            <a:spAutoFit/>
          </a:bodyPr>
          <a:lstStyle/>
          <a:p>
            <a:r>
              <a:rPr lang="en-US" dirty="0"/>
              <a:t>Your Logo Here</a:t>
            </a:r>
          </a:p>
        </p:txBody>
      </p:sp>
    </p:spTree>
    <p:extLst>
      <p:ext uri="{BB962C8B-B14F-4D97-AF65-F5344CB8AC3E}">
        <p14:creationId xmlns:p14="http://schemas.microsoft.com/office/powerpoint/2010/main" val="790716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18" name="TextBox 17"/>
          <p:cNvSpPr txBox="1"/>
          <p:nvPr/>
        </p:nvSpPr>
        <p:spPr bwMode="auto">
          <a:xfrm>
            <a:off x="0" y="0"/>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Great Futures</a:t>
            </a:r>
          </a:p>
        </p:txBody>
      </p:sp>
      <p:sp>
        <p:nvSpPr>
          <p:cNvPr id="6" name="Text Box 16"/>
          <p:cNvSpPr txBox="1">
            <a:spLocks noChangeArrowheads="1"/>
          </p:cNvSpPr>
          <p:nvPr/>
        </p:nvSpPr>
        <p:spPr bwMode="auto">
          <a:xfrm>
            <a:off x="0" y="1600200"/>
            <a:ext cx="9144000" cy="2743200"/>
          </a:xfrm>
          <a:prstGeom prst="rect">
            <a:avLst/>
          </a:prstGeom>
          <a:noFill/>
          <a:ln w="9525">
            <a:noFill/>
            <a:miter lim="800000"/>
            <a:headEnd/>
            <a:tailEnd/>
          </a:ln>
        </p:spPr>
        <p:txBody>
          <a:bodyPr lIns="36576" tIns="36576" rIns="36576" bIns="36576"/>
          <a:lstStyle/>
          <a:p>
            <a:pPr marL="234950" lvl="1" algn="ctr">
              <a:spcAft>
                <a:spcPts val="500"/>
              </a:spcAft>
              <a:defRPr/>
            </a:pPr>
            <a:r>
              <a:rPr lang="en-US" sz="4000" dirty="0">
                <a:effectLst>
                  <a:outerShdw blurRad="38100" dist="38100" dir="2700000" algn="tl">
                    <a:srgbClr val="C0C0C0"/>
                  </a:outerShdw>
                </a:effectLst>
                <a:latin typeface="Rockwell" pitchFamily="18" charset="0"/>
              </a:rPr>
              <a:t>High skill, high wage and in-demand jobs keep the </a:t>
            </a:r>
            <a:r>
              <a:rPr lang="en-US" sz="4000" u="sng" dirty="0">
                <a:effectLst>
                  <a:outerShdw blurRad="38100" dist="38100" dir="2700000" algn="tl">
                    <a:srgbClr val="C0C0C0"/>
                  </a:outerShdw>
                </a:effectLst>
                <a:latin typeface="Rockwell" pitchFamily="18" charset="0"/>
              </a:rPr>
              <a:t>average</a:t>
            </a:r>
            <a:r>
              <a:rPr lang="en-US" sz="4000" dirty="0">
                <a:effectLst>
                  <a:outerShdw blurRad="38100" dist="38100" dir="2700000" algn="tl">
                    <a:srgbClr val="C0C0C0"/>
                  </a:outerShdw>
                </a:effectLst>
                <a:latin typeface="Rockwell" pitchFamily="18" charset="0"/>
              </a:rPr>
              <a:t> wage of people working in manufacturing in </a:t>
            </a:r>
            <a:r>
              <a:rPr lang="en-US" sz="4000">
                <a:effectLst>
                  <a:outerShdw blurRad="38100" dist="38100" dir="2700000" algn="tl">
                    <a:srgbClr val="C0C0C0"/>
                  </a:outerShdw>
                </a:effectLst>
                <a:latin typeface="Rockwell" pitchFamily="18" charset="0"/>
              </a:rPr>
              <a:t>Florida at over </a:t>
            </a:r>
            <a:r>
              <a:rPr lang="en-US" sz="4400" b="1" dirty="0">
                <a:effectLst>
                  <a:outerShdw blurRad="38100" dist="38100" dir="2700000" algn="tl">
                    <a:srgbClr val="C0C0C0"/>
                  </a:outerShdw>
                </a:effectLst>
                <a:latin typeface="Rockwell" pitchFamily="18" charset="0"/>
              </a:rPr>
              <a:t>$61,000/year</a:t>
            </a:r>
            <a:r>
              <a:rPr lang="en-US" sz="4000" dirty="0">
                <a:effectLst>
                  <a:outerShdw blurRad="38100" dist="38100" dir="2700000" algn="tl">
                    <a:srgbClr val="C0C0C0"/>
                  </a:outerShdw>
                </a:effectLst>
                <a:latin typeface="Rockwell" pitchFamily="18" charset="0"/>
              </a:rPr>
              <a:t>.</a:t>
            </a:r>
          </a:p>
        </p:txBody>
      </p:sp>
      <p:sp>
        <p:nvSpPr>
          <p:cNvPr id="8" name="TextBox 7"/>
          <p:cNvSpPr txBox="1"/>
          <p:nvPr/>
        </p:nvSpPr>
        <p:spPr bwMode="auto">
          <a:xfrm>
            <a:off x="685800" y="4343400"/>
            <a:ext cx="7315200" cy="1181862"/>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400" b="1" dirty="0">
                <a:solidFill>
                  <a:srgbClr val="003366"/>
                </a:solidFill>
                <a:effectLst>
                  <a:innerShdw blurRad="63500" dist="50800" dir="13500000">
                    <a:srgbClr val="000000">
                      <a:alpha val="50000"/>
                    </a:srgbClr>
                  </a:innerShdw>
                </a:effectLst>
                <a:latin typeface="Rockwell" pitchFamily="18" charset="0"/>
                <a:ea typeface="Gungsuh" pitchFamily="18" charset="-127"/>
              </a:rPr>
              <a:t>WHY NOT </a:t>
            </a:r>
            <a:r>
              <a:rPr lang="en-US" sz="7200" b="1" dirty="0">
                <a:solidFill>
                  <a:srgbClr val="003366"/>
                </a:solidFill>
                <a:effectLst>
                  <a:innerShdw blurRad="63500" dist="50800" dir="13500000">
                    <a:srgbClr val="000000">
                      <a:alpha val="50000"/>
                    </a:srgbClr>
                  </a:innerShdw>
                </a:effectLst>
                <a:latin typeface="Rockwell" pitchFamily="18" charset="0"/>
                <a:ea typeface="Gungsuh" pitchFamily="18" charset="-127"/>
              </a:rPr>
              <a:t>YOU?</a:t>
            </a:r>
          </a:p>
        </p:txBody>
      </p:sp>
      <p:sp>
        <p:nvSpPr>
          <p:cNvPr id="9" name="TextBox 14">
            <a:hlinkClick r:id="rId3"/>
          </p:cNvPr>
          <p:cNvSpPr txBox="1">
            <a:spLocks noChangeArrowheads="1"/>
          </p:cNvSpPr>
          <p:nvPr/>
        </p:nvSpPr>
        <p:spPr bwMode="auto">
          <a:xfrm>
            <a:off x="0" y="5791200"/>
            <a:ext cx="9144000" cy="350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a:solidFill>
                  <a:srgbClr val="BFBFBF"/>
                </a:solidFill>
                <a:latin typeface="Times" charset="0"/>
              </a:rPr>
              <a:t>MADE IN FLORIDA ~ MADE IN FLORIDA ~ MADE IN FLORIDA ~ MADE IN FLORIDA</a:t>
            </a:r>
          </a:p>
        </p:txBody>
      </p:sp>
      <p:sp>
        <p:nvSpPr>
          <p:cNvPr id="11" name="Slide Number Placeholder 4">
            <a:extLst>
              <a:ext uri="{FF2B5EF4-FFF2-40B4-BE49-F238E27FC236}">
                <a16:creationId xmlns:a16="http://schemas.microsoft.com/office/drawing/2014/main" id="{36CDB4EF-9958-49A3-AC51-D47E2BEFAB1E}"/>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extLst>
      <p:ext uri="{BB962C8B-B14F-4D97-AF65-F5344CB8AC3E}">
        <p14:creationId xmlns:p14="http://schemas.microsoft.com/office/powerpoint/2010/main" val="368175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8" name="TextBox 17"/>
          <p:cNvSpPr txBox="1"/>
          <p:nvPr/>
        </p:nvSpPr>
        <p:spPr bwMode="auto">
          <a:xfrm>
            <a:off x="0" y="0"/>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Great lifestyles..</a:t>
            </a:r>
          </a:p>
        </p:txBody>
      </p:sp>
      <p:sp>
        <p:nvSpPr>
          <p:cNvPr id="34823" name="TextBox 19"/>
          <p:cNvSpPr txBox="1">
            <a:spLocks noChangeArrowheads="1"/>
          </p:cNvSpPr>
          <p:nvPr/>
        </p:nvSpPr>
        <p:spPr bwMode="auto">
          <a:xfrm>
            <a:off x="-654790" y="5155711"/>
            <a:ext cx="91440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3200" dirty="0">
                <a:solidFill>
                  <a:srgbClr val="003366"/>
                </a:solidFill>
                <a:latin typeface="Impact" pitchFamily="34" charset="0"/>
              </a:rPr>
              <a:t>good jobs + great pay = GREAT LIFESTLYE! </a:t>
            </a:r>
          </a:p>
        </p:txBody>
      </p:sp>
      <p:sp>
        <p:nvSpPr>
          <p:cNvPr id="10" name="Slide Number Placeholder 4">
            <a:extLst>
              <a:ext uri="{FF2B5EF4-FFF2-40B4-BE49-F238E27FC236}">
                <a16:creationId xmlns:a16="http://schemas.microsoft.com/office/drawing/2014/main" id="{1D5678E8-F4B2-4CF2-831A-3895FA35C49B}"/>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pic>
        <p:nvPicPr>
          <p:cNvPr id="13" name="Picture 12" descr="Qr code&#10;&#10;Description automatically generated">
            <a:extLst>
              <a:ext uri="{FF2B5EF4-FFF2-40B4-BE49-F238E27FC236}">
                <a16:creationId xmlns:a16="http://schemas.microsoft.com/office/drawing/2014/main" id="{CCDB4D9C-E0C5-4B36-986B-23B46865608E}"/>
              </a:ext>
            </a:extLst>
          </p:cNvPr>
          <p:cNvPicPr>
            <a:picLocks noChangeAspect="1"/>
          </p:cNvPicPr>
          <p:nvPr/>
        </p:nvPicPr>
        <p:blipFill>
          <a:blip r:embed="rId4"/>
          <a:stretch>
            <a:fillRect/>
          </a:stretch>
        </p:blipFill>
        <p:spPr>
          <a:xfrm>
            <a:off x="7540682" y="4867580"/>
            <a:ext cx="1143000" cy="1143000"/>
          </a:xfrm>
          <a:prstGeom prst="rect">
            <a:avLst/>
          </a:prstGeom>
          <a:ln w="31750">
            <a:solidFill>
              <a:schemeClr val="tx1"/>
            </a:solidFill>
          </a:ln>
        </p:spPr>
      </p:pic>
      <p:pic>
        <p:nvPicPr>
          <p:cNvPr id="14" name="Picture 13" descr="Icon&#10;&#10;Description automatically generated">
            <a:extLst>
              <a:ext uri="{FF2B5EF4-FFF2-40B4-BE49-F238E27FC236}">
                <a16:creationId xmlns:a16="http://schemas.microsoft.com/office/drawing/2014/main" id="{191926F4-E37E-4367-894C-18AE0250FFF3}"/>
              </a:ext>
            </a:extLst>
          </p:cNvPr>
          <p:cNvPicPr>
            <a:picLocks noChangeAspect="1"/>
          </p:cNvPicPr>
          <p:nvPr/>
        </p:nvPicPr>
        <p:blipFill>
          <a:blip r:embed="rId5">
            <a:alphaModFix amt="23000"/>
          </a:blip>
          <a:stretch>
            <a:fillRect/>
          </a:stretch>
        </p:blipFill>
        <p:spPr>
          <a:xfrm>
            <a:off x="6899218" y="1538394"/>
            <a:ext cx="1212964" cy="1212964"/>
          </a:xfrm>
          <a:prstGeom prst="rect">
            <a:avLst/>
          </a:prstGeom>
        </p:spPr>
      </p:pic>
      <p:sp>
        <p:nvSpPr>
          <p:cNvPr id="16" name="TextBox 15">
            <a:extLst>
              <a:ext uri="{FF2B5EF4-FFF2-40B4-BE49-F238E27FC236}">
                <a16:creationId xmlns:a16="http://schemas.microsoft.com/office/drawing/2014/main" id="{CECD75F5-71AB-41A3-B54F-3316345B032B}"/>
              </a:ext>
            </a:extLst>
          </p:cNvPr>
          <p:cNvSpPr txBox="1"/>
          <p:nvPr/>
        </p:nvSpPr>
        <p:spPr>
          <a:xfrm>
            <a:off x="1499905" y="882623"/>
            <a:ext cx="6553200" cy="923330"/>
          </a:xfrm>
          <a:prstGeom prst="rect">
            <a:avLst/>
          </a:prstGeom>
          <a:noFill/>
        </p:spPr>
        <p:txBody>
          <a:bodyPr wrap="square">
            <a:spAutoFit/>
          </a:bodyPr>
          <a:lstStyle/>
          <a:p>
            <a:pPr marL="0" marR="0" lvl="0" indent="0" algn="l" rtl="0">
              <a:lnSpc>
                <a:spcPct val="100000"/>
              </a:lnSpc>
              <a:spcBef>
                <a:spcPts val="0"/>
              </a:spcBef>
              <a:spcAft>
                <a:spcPts val="0"/>
              </a:spcAft>
              <a:buClr>
                <a:srgbClr val="F0B579"/>
              </a:buClr>
              <a:buSzPts val="1300"/>
              <a:buFont typeface="Arial"/>
              <a:buNone/>
            </a:pPr>
            <a:endParaRPr lang="en-US" sz="1800" b="1" i="1" u="none" strike="noStrike" cap="none" dirty="0">
              <a:solidFill>
                <a:srgbClr val="00B050"/>
              </a:solidFill>
              <a:latin typeface="Arial"/>
              <a:ea typeface="Arial"/>
              <a:cs typeface="Arial"/>
              <a:sym typeface="Arial"/>
            </a:endParaRPr>
          </a:p>
          <a:p>
            <a:pPr marL="0" marR="0" lvl="0" indent="0" algn="l" rtl="0">
              <a:lnSpc>
                <a:spcPct val="100000"/>
              </a:lnSpc>
              <a:spcBef>
                <a:spcPts val="0"/>
              </a:spcBef>
              <a:spcAft>
                <a:spcPts val="0"/>
              </a:spcAft>
              <a:buClr>
                <a:srgbClr val="F0B579"/>
              </a:buClr>
              <a:buSzPts val="1300"/>
              <a:buFont typeface="Arial"/>
              <a:buNone/>
            </a:pPr>
            <a:r>
              <a:rPr lang="en-US" sz="1800" b="1" i="1" u="none" strike="noStrike" cap="none" dirty="0">
                <a:latin typeface="Arial"/>
                <a:ea typeface="Arial"/>
                <a:cs typeface="Arial"/>
                <a:sym typeface="Arial"/>
              </a:rPr>
              <a:t>Jobs that require a high school diploma/GED, on-the-job training, work experience.</a:t>
            </a:r>
            <a:endParaRPr lang="en-US" i="1" dirty="0"/>
          </a:p>
        </p:txBody>
      </p:sp>
      <p:sp>
        <p:nvSpPr>
          <p:cNvPr id="17" name="TextBox 16">
            <a:extLst>
              <a:ext uri="{FF2B5EF4-FFF2-40B4-BE49-F238E27FC236}">
                <a16:creationId xmlns:a16="http://schemas.microsoft.com/office/drawing/2014/main" id="{3F37227F-5585-4D2B-9760-C5BAADA87989}"/>
              </a:ext>
            </a:extLst>
          </p:cNvPr>
          <p:cNvSpPr txBox="1"/>
          <p:nvPr/>
        </p:nvSpPr>
        <p:spPr>
          <a:xfrm rot="20375278">
            <a:off x="6162824" y="2796102"/>
            <a:ext cx="3171078" cy="954107"/>
          </a:xfrm>
          <a:prstGeom prst="rect">
            <a:avLst/>
          </a:prstGeom>
          <a:noFill/>
        </p:spPr>
        <p:txBody>
          <a:bodyPr wrap="square" rtlCol="0">
            <a:spAutoFit/>
          </a:bodyPr>
          <a:lstStyle/>
          <a:p>
            <a:pPr algn="ctr"/>
            <a:r>
              <a:rPr lang="en-US" sz="2800" b="1" dirty="0">
                <a:solidFill>
                  <a:srgbClr val="9D2B14"/>
                </a:solidFill>
              </a:rPr>
              <a:t>Annual Salary</a:t>
            </a:r>
          </a:p>
          <a:p>
            <a:pPr algn="ctr"/>
            <a:r>
              <a:rPr lang="en-US" sz="2800" b="1" dirty="0">
                <a:solidFill>
                  <a:srgbClr val="9D2B14"/>
                </a:solidFill>
              </a:rPr>
              <a:t>$39,000-$53,000*</a:t>
            </a:r>
          </a:p>
        </p:txBody>
      </p:sp>
      <p:sp>
        <p:nvSpPr>
          <p:cNvPr id="19" name="Google Shape;97;p1">
            <a:extLst>
              <a:ext uri="{FF2B5EF4-FFF2-40B4-BE49-F238E27FC236}">
                <a16:creationId xmlns:a16="http://schemas.microsoft.com/office/drawing/2014/main" id="{09326340-5CE6-490F-9633-77CA6FDCDA43}"/>
              </a:ext>
            </a:extLst>
          </p:cNvPr>
          <p:cNvSpPr/>
          <p:nvPr/>
        </p:nvSpPr>
        <p:spPr>
          <a:xfrm rot="20187271">
            <a:off x="21191" y="1407970"/>
            <a:ext cx="128060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dirty="0">
                <a:latin typeface="Stardos Stencil"/>
                <a:ea typeface="Stardos Stencil"/>
                <a:cs typeface="Stardos Stencil"/>
                <a:sym typeface="Stardos Stencil"/>
              </a:rPr>
              <a:t>Now</a:t>
            </a:r>
            <a:endParaRPr sz="2800" dirty="0"/>
          </a:p>
        </p:txBody>
      </p:sp>
      <p:sp>
        <p:nvSpPr>
          <p:cNvPr id="20" name="TextBox 19">
            <a:extLst>
              <a:ext uri="{FF2B5EF4-FFF2-40B4-BE49-F238E27FC236}">
                <a16:creationId xmlns:a16="http://schemas.microsoft.com/office/drawing/2014/main" id="{40B3F9BD-667E-443F-893B-A3C9529D5989}"/>
              </a:ext>
            </a:extLst>
          </p:cNvPr>
          <p:cNvSpPr txBox="1"/>
          <p:nvPr/>
        </p:nvSpPr>
        <p:spPr>
          <a:xfrm>
            <a:off x="554443" y="4263601"/>
            <a:ext cx="5410200" cy="369332"/>
          </a:xfrm>
          <a:prstGeom prst="rect">
            <a:avLst/>
          </a:prstGeom>
          <a:noFill/>
        </p:spPr>
        <p:txBody>
          <a:bodyPr wrap="square">
            <a:spAutoFit/>
          </a:bodyPr>
          <a:lstStyle/>
          <a:p>
            <a:pPr algn="ctr"/>
            <a:r>
              <a:rPr lang="en-US" sz="1800" dirty="0">
                <a:solidFill>
                  <a:srgbClr val="00040C"/>
                </a:solidFill>
              </a:rPr>
              <a:t>* Plus benefits (e</a:t>
            </a:r>
            <a:r>
              <a:rPr lang="en-US" dirty="0">
                <a:solidFill>
                  <a:srgbClr val="00040C"/>
                </a:solidFill>
              </a:rPr>
              <a:t>.g., </a:t>
            </a:r>
            <a:r>
              <a:rPr lang="en-US" sz="1800" dirty="0">
                <a:solidFill>
                  <a:srgbClr val="00040C"/>
                </a:solidFill>
              </a:rPr>
              <a:t>vacation, health insurance, etc.)</a:t>
            </a:r>
            <a:r>
              <a:rPr lang="en-US" dirty="0">
                <a:solidFill>
                  <a:srgbClr val="00040C"/>
                </a:solidFill>
              </a:rPr>
              <a:t>.</a:t>
            </a:r>
          </a:p>
        </p:txBody>
      </p:sp>
      <p:graphicFrame>
        <p:nvGraphicFramePr>
          <p:cNvPr id="8" name="Table 8">
            <a:extLst>
              <a:ext uri="{FF2B5EF4-FFF2-40B4-BE49-F238E27FC236}">
                <a16:creationId xmlns:a16="http://schemas.microsoft.com/office/drawing/2014/main" id="{D29D0A60-DB4C-499C-A910-053E14C905BC}"/>
              </a:ext>
            </a:extLst>
          </p:cNvPr>
          <p:cNvGraphicFramePr>
            <a:graphicFrameLocks noGrp="1"/>
          </p:cNvGraphicFramePr>
          <p:nvPr>
            <p:extLst>
              <p:ext uri="{D42A27DB-BD31-4B8C-83A1-F6EECF244321}">
                <p14:modId xmlns:p14="http://schemas.microsoft.com/office/powerpoint/2010/main" val="3264335709"/>
              </p:ext>
            </p:extLst>
          </p:nvPr>
        </p:nvGraphicFramePr>
        <p:xfrm>
          <a:off x="453211" y="2417939"/>
          <a:ext cx="6023789" cy="1854200"/>
        </p:xfrm>
        <a:graphic>
          <a:graphicData uri="http://schemas.openxmlformats.org/drawingml/2006/table">
            <a:tbl>
              <a:tblPr firstRow="1" bandRow="1">
                <a:tableStyleId>{69012ECD-51FC-41F1-AA8D-1B2483CD663E}</a:tableStyleId>
              </a:tblPr>
              <a:tblGrid>
                <a:gridCol w="4384397">
                  <a:extLst>
                    <a:ext uri="{9D8B030D-6E8A-4147-A177-3AD203B41FA5}">
                      <a16:colId xmlns:a16="http://schemas.microsoft.com/office/drawing/2014/main" val="309758004"/>
                    </a:ext>
                  </a:extLst>
                </a:gridCol>
                <a:gridCol w="1639392">
                  <a:extLst>
                    <a:ext uri="{9D8B030D-6E8A-4147-A177-3AD203B41FA5}">
                      <a16:colId xmlns:a16="http://schemas.microsoft.com/office/drawing/2014/main" val="2864683586"/>
                    </a:ext>
                  </a:extLst>
                </a:gridCol>
              </a:tblGrid>
              <a:tr h="370840">
                <a:tc>
                  <a:txBody>
                    <a:bodyPr/>
                    <a:lstStyle/>
                    <a:p>
                      <a:r>
                        <a:rPr lang="en-US" sz="1800" b="1" dirty="0">
                          <a:solidFill>
                            <a:schemeClr val="bg1"/>
                          </a:solidFill>
                        </a:rPr>
                        <a:t>SAMPLE ENTRY LEVEL JOBS</a:t>
                      </a:r>
                      <a:endParaRPr lang="en-US" dirty="0">
                        <a:solidFill>
                          <a:schemeClr val="bg1"/>
                        </a:solidFill>
                      </a:endParaRPr>
                    </a:p>
                  </a:txBody>
                  <a:tcPr>
                    <a:solidFill>
                      <a:srgbClr val="0033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HOURLY WAGE</a:t>
                      </a:r>
                      <a:endParaRPr lang="en-US" sz="1800" dirty="0">
                        <a:solidFill>
                          <a:schemeClr val="bg1"/>
                        </a:solidFill>
                        <a:latin typeface="Avenir Next Medium"/>
                      </a:endParaRPr>
                    </a:p>
                  </a:txBody>
                  <a:tcPr>
                    <a:solidFill>
                      <a:srgbClr val="003366"/>
                    </a:solidFill>
                  </a:tcPr>
                </a:tc>
                <a:extLst>
                  <a:ext uri="{0D108BD9-81ED-4DB2-BD59-A6C34878D82A}">
                    <a16:rowId xmlns:a16="http://schemas.microsoft.com/office/drawing/2014/main" val="601874101"/>
                  </a:ext>
                </a:extLst>
              </a:tr>
              <a:tr h="370840">
                <a:tc>
                  <a:txBody>
                    <a:bodyPr/>
                    <a:lstStyle/>
                    <a:p>
                      <a:r>
                        <a:rPr lang="en-US" sz="1800" dirty="0">
                          <a:solidFill>
                            <a:srgbClr val="00040C"/>
                          </a:solidFill>
                        </a:rPr>
                        <a:t>Inspector, Tester, Sorter, Operator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40C"/>
                          </a:solidFill>
                        </a:rPr>
                        <a:t>$24.00</a:t>
                      </a:r>
                      <a:endParaRPr lang="en-US" sz="1800" dirty="0">
                        <a:solidFill>
                          <a:srgbClr val="00040C"/>
                        </a:solidFill>
                        <a:latin typeface="Avenir Next Medium"/>
                      </a:endParaRPr>
                    </a:p>
                  </a:txBody>
                  <a:tcPr/>
                </a:tc>
                <a:extLst>
                  <a:ext uri="{0D108BD9-81ED-4DB2-BD59-A6C34878D82A}">
                    <a16:rowId xmlns:a16="http://schemas.microsoft.com/office/drawing/2014/main" val="3605567351"/>
                  </a:ext>
                </a:extLst>
              </a:tr>
              <a:tr h="370840">
                <a:tc>
                  <a:txBody>
                    <a:bodyPr/>
                    <a:lstStyle/>
                    <a:p>
                      <a:r>
                        <a:rPr lang="en-US" sz="1800" dirty="0">
                          <a:solidFill>
                            <a:srgbClr val="00040C"/>
                          </a:solidFill>
                        </a:rPr>
                        <a:t>Machinist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40C"/>
                          </a:solidFill>
                        </a:rPr>
                        <a:t>$25.63</a:t>
                      </a:r>
                      <a:endParaRPr lang="en-US" sz="1800" dirty="0">
                        <a:solidFill>
                          <a:srgbClr val="00040C"/>
                        </a:solidFill>
                        <a:latin typeface="Avenir Next Medium"/>
                      </a:endParaRPr>
                    </a:p>
                  </a:txBody>
                  <a:tcPr/>
                </a:tc>
                <a:extLst>
                  <a:ext uri="{0D108BD9-81ED-4DB2-BD59-A6C34878D82A}">
                    <a16:rowId xmlns:a16="http://schemas.microsoft.com/office/drawing/2014/main" val="1898735954"/>
                  </a:ext>
                </a:extLst>
              </a:tr>
              <a:tr h="370840">
                <a:tc>
                  <a:txBody>
                    <a:bodyPr/>
                    <a:lstStyle/>
                    <a:p>
                      <a:r>
                        <a:rPr lang="en-US" sz="1800" dirty="0">
                          <a:solidFill>
                            <a:srgbClr val="00040C"/>
                          </a:solidFill>
                        </a:rPr>
                        <a:t>Electrical &amp; Electronic Equipment  Assembler</a:t>
                      </a:r>
                      <a:endParaRPr lang="en-US" dirty="0"/>
                    </a:p>
                  </a:txBody>
                  <a:tcPr/>
                </a:tc>
                <a:tc>
                  <a:txBody>
                    <a:bodyPr/>
                    <a:lstStyle/>
                    <a:p>
                      <a:r>
                        <a:rPr lang="en-US" sz="1800" dirty="0">
                          <a:solidFill>
                            <a:srgbClr val="00040C"/>
                          </a:solidFill>
                        </a:rPr>
                        <a:t>$19.44</a:t>
                      </a:r>
                      <a:endParaRPr lang="en-US" dirty="0"/>
                    </a:p>
                  </a:txBody>
                  <a:tcPr/>
                </a:tc>
                <a:extLst>
                  <a:ext uri="{0D108BD9-81ED-4DB2-BD59-A6C34878D82A}">
                    <a16:rowId xmlns:a16="http://schemas.microsoft.com/office/drawing/2014/main" val="3830485747"/>
                  </a:ext>
                </a:extLst>
              </a:tr>
              <a:tr h="370840">
                <a:tc>
                  <a:txBody>
                    <a:bodyPr/>
                    <a:lstStyle/>
                    <a:p>
                      <a:r>
                        <a:rPr lang="en-US" sz="1800" dirty="0">
                          <a:solidFill>
                            <a:srgbClr val="00040C"/>
                          </a:solidFill>
                        </a:rPr>
                        <a:t>Assemblers &amp; Fabricators</a:t>
                      </a:r>
                      <a:endParaRPr lang="en-US" dirty="0"/>
                    </a:p>
                  </a:txBody>
                  <a:tcPr/>
                </a:tc>
                <a:tc>
                  <a:txBody>
                    <a:bodyPr/>
                    <a:lstStyle/>
                    <a:p>
                      <a:r>
                        <a:rPr lang="en-US" sz="1800" dirty="0">
                          <a:solidFill>
                            <a:srgbClr val="00040C"/>
                          </a:solidFill>
                        </a:rPr>
                        <a:t>$19.09</a:t>
                      </a:r>
                      <a:endParaRPr lang="en-US" dirty="0"/>
                    </a:p>
                  </a:txBody>
                  <a:tcPr/>
                </a:tc>
                <a:extLst>
                  <a:ext uri="{0D108BD9-81ED-4DB2-BD59-A6C34878D82A}">
                    <a16:rowId xmlns:a16="http://schemas.microsoft.com/office/drawing/2014/main" val="3731490045"/>
                  </a:ext>
                </a:extLst>
              </a:tr>
            </a:tbl>
          </a:graphicData>
        </a:graphic>
      </p:graphicFrame>
    </p:spTree>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18" name="TextBox 17"/>
          <p:cNvSpPr txBox="1"/>
          <p:nvPr/>
        </p:nvSpPr>
        <p:spPr bwMode="auto">
          <a:xfrm>
            <a:off x="0" y="0"/>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Great lifestyles..</a:t>
            </a:r>
          </a:p>
        </p:txBody>
      </p:sp>
      <p:sp>
        <p:nvSpPr>
          <p:cNvPr id="34823" name="TextBox 19"/>
          <p:cNvSpPr txBox="1">
            <a:spLocks noChangeArrowheads="1"/>
          </p:cNvSpPr>
          <p:nvPr/>
        </p:nvSpPr>
        <p:spPr bwMode="auto">
          <a:xfrm>
            <a:off x="-654790" y="5155711"/>
            <a:ext cx="9144000"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3200" dirty="0">
                <a:solidFill>
                  <a:srgbClr val="003366"/>
                </a:solidFill>
                <a:latin typeface="Impact" pitchFamily="34" charset="0"/>
              </a:rPr>
              <a:t>good jobs + great pay = GREAT LIFESTLYE! </a:t>
            </a:r>
          </a:p>
        </p:txBody>
      </p:sp>
      <p:sp>
        <p:nvSpPr>
          <p:cNvPr id="10" name="Slide Number Placeholder 4">
            <a:extLst>
              <a:ext uri="{FF2B5EF4-FFF2-40B4-BE49-F238E27FC236}">
                <a16:creationId xmlns:a16="http://schemas.microsoft.com/office/drawing/2014/main" id="{1D5678E8-F4B2-4CF2-831A-3895FA35C49B}"/>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pic>
        <p:nvPicPr>
          <p:cNvPr id="13" name="Picture 12" descr="Qr code&#10;&#10;Description automatically generated">
            <a:extLst>
              <a:ext uri="{FF2B5EF4-FFF2-40B4-BE49-F238E27FC236}">
                <a16:creationId xmlns:a16="http://schemas.microsoft.com/office/drawing/2014/main" id="{CCDB4D9C-E0C5-4B36-986B-23B46865608E}"/>
              </a:ext>
            </a:extLst>
          </p:cNvPr>
          <p:cNvPicPr>
            <a:picLocks noChangeAspect="1"/>
          </p:cNvPicPr>
          <p:nvPr/>
        </p:nvPicPr>
        <p:blipFill>
          <a:blip r:embed="rId4"/>
          <a:stretch>
            <a:fillRect/>
          </a:stretch>
        </p:blipFill>
        <p:spPr>
          <a:xfrm>
            <a:off x="7540682" y="4867580"/>
            <a:ext cx="1143000" cy="1143000"/>
          </a:xfrm>
          <a:prstGeom prst="rect">
            <a:avLst/>
          </a:prstGeom>
          <a:ln w="31750">
            <a:solidFill>
              <a:schemeClr val="tx1"/>
            </a:solidFill>
          </a:ln>
        </p:spPr>
      </p:pic>
      <p:sp>
        <p:nvSpPr>
          <p:cNvPr id="16" name="TextBox 15">
            <a:extLst>
              <a:ext uri="{FF2B5EF4-FFF2-40B4-BE49-F238E27FC236}">
                <a16:creationId xmlns:a16="http://schemas.microsoft.com/office/drawing/2014/main" id="{CECD75F5-71AB-41A3-B54F-3316345B032B}"/>
              </a:ext>
            </a:extLst>
          </p:cNvPr>
          <p:cNvSpPr txBox="1"/>
          <p:nvPr/>
        </p:nvSpPr>
        <p:spPr>
          <a:xfrm>
            <a:off x="1448966" y="1127951"/>
            <a:ext cx="5205695" cy="923330"/>
          </a:xfrm>
          <a:prstGeom prst="rect">
            <a:avLst/>
          </a:prstGeom>
          <a:solidFill>
            <a:schemeClr val="bg1"/>
          </a:solidFill>
        </p:spPr>
        <p:txBody>
          <a:bodyPr wrap="square">
            <a:spAutoFit/>
          </a:bodyPr>
          <a:lstStyle/>
          <a:p>
            <a:pPr marL="0" marR="0" lvl="0" indent="0" algn="l" rtl="0">
              <a:lnSpc>
                <a:spcPct val="100000"/>
              </a:lnSpc>
              <a:spcBef>
                <a:spcPts val="0"/>
              </a:spcBef>
              <a:spcAft>
                <a:spcPts val="0"/>
              </a:spcAft>
              <a:buClr>
                <a:srgbClr val="F0B579"/>
              </a:buClr>
              <a:buSzPts val="1300"/>
              <a:buFont typeface="Arial"/>
              <a:buNone/>
            </a:pPr>
            <a:r>
              <a:rPr lang="en-US" sz="1800" b="1" i="1" u="none" strike="noStrike" cap="none" dirty="0">
                <a:latin typeface="Arial"/>
                <a:ea typeface="Arial"/>
                <a:cs typeface="Arial"/>
                <a:sym typeface="Arial"/>
              </a:rPr>
              <a:t>Jobs that require 2-4 years of education beyond high school.</a:t>
            </a:r>
          </a:p>
          <a:p>
            <a:pPr marL="0" marR="0" lvl="0" indent="0" algn="l" rtl="0">
              <a:lnSpc>
                <a:spcPct val="100000"/>
              </a:lnSpc>
              <a:spcBef>
                <a:spcPts val="0"/>
              </a:spcBef>
              <a:spcAft>
                <a:spcPts val="0"/>
              </a:spcAft>
              <a:buClr>
                <a:srgbClr val="F0B579"/>
              </a:buClr>
              <a:buSzPts val="1300"/>
              <a:buFont typeface="Arial"/>
              <a:buNone/>
            </a:pPr>
            <a:endParaRPr lang="en-US" i="1" dirty="0"/>
          </a:p>
        </p:txBody>
      </p:sp>
      <p:sp>
        <p:nvSpPr>
          <p:cNvPr id="20" name="TextBox 19">
            <a:extLst>
              <a:ext uri="{FF2B5EF4-FFF2-40B4-BE49-F238E27FC236}">
                <a16:creationId xmlns:a16="http://schemas.microsoft.com/office/drawing/2014/main" id="{40B3F9BD-667E-443F-893B-A3C9529D5989}"/>
              </a:ext>
            </a:extLst>
          </p:cNvPr>
          <p:cNvSpPr txBox="1"/>
          <p:nvPr/>
        </p:nvSpPr>
        <p:spPr>
          <a:xfrm>
            <a:off x="460318" y="4809866"/>
            <a:ext cx="5410200" cy="369332"/>
          </a:xfrm>
          <a:prstGeom prst="rect">
            <a:avLst/>
          </a:prstGeom>
          <a:noFill/>
        </p:spPr>
        <p:txBody>
          <a:bodyPr wrap="square">
            <a:spAutoFit/>
          </a:bodyPr>
          <a:lstStyle/>
          <a:p>
            <a:pPr algn="ctr"/>
            <a:r>
              <a:rPr lang="en-US" sz="1800" dirty="0">
                <a:solidFill>
                  <a:srgbClr val="00040C"/>
                </a:solidFill>
              </a:rPr>
              <a:t>* Plus benefits (e.g., vacation, health insurance, etc.)</a:t>
            </a:r>
            <a:r>
              <a:rPr lang="en-US" dirty="0">
                <a:solidFill>
                  <a:srgbClr val="00040C"/>
                </a:solidFill>
              </a:rPr>
              <a:t>.</a:t>
            </a:r>
          </a:p>
        </p:txBody>
      </p:sp>
      <p:graphicFrame>
        <p:nvGraphicFramePr>
          <p:cNvPr id="8" name="Table 8">
            <a:extLst>
              <a:ext uri="{FF2B5EF4-FFF2-40B4-BE49-F238E27FC236}">
                <a16:creationId xmlns:a16="http://schemas.microsoft.com/office/drawing/2014/main" id="{D29D0A60-DB4C-499C-A910-053E14C905BC}"/>
              </a:ext>
            </a:extLst>
          </p:cNvPr>
          <p:cNvGraphicFramePr>
            <a:graphicFrameLocks noGrp="1"/>
          </p:cNvGraphicFramePr>
          <p:nvPr>
            <p:extLst>
              <p:ext uri="{D42A27DB-BD31-4B8C-83A1-F6EECF244321}">
                <p14:modId xmlns:p14="http://schemas.microsoft.com/office/powerpoint/2010/main" val="1739892358"/>
              </p:ext>
            </p:extLst>
          </p:nvPr>
        </p:nvGraphicFramePr>
        <p:xfrm>
          <a:off x="460318" y="2080032"/>
          <a:ext cx="6096000" cy="2656840"/>
        </p:xfrm>
        <a:graphic>
          <a:graphicData uri="http://schemas.openxmlformats.org/drawingml/2006/table">
            <a:tbl>
              <a:tblPr firstRow="1" bandRow="1">
                <a:tableStyleId>{69012ECD-51FC-41F1-AA8D-1B2483CD663E}</a:tableStyleId>
              </a:tblPr>
              <a:tblGrid>
                <a:gridCol w="4436956">
                  <a:extLst>
                    <a:ext uri="{9D8B030D-6E8A-4147-A177-3AD203B41FA5}">
                      <a16:colId xmlns:a16="http://schemas.microsoft.com/office/drawing/2014/main" val="309758004"/>
                    </a:ext>
                  </a:extLst>
                </a:gridCol>
                <a:gridCol w="1659044">
                  <a:extLst>
                    <a:ext uri="{9D8B030D-6E8A-4147-A177-3AD203B41FA5}">
                      <a16:colId xmlns:a16="http://schemas.microsoft.com/office/drawing/2014/main" val="2864683586"/>
                    </a:ext>
                  </a:extLst>
                </a:gridCol>
              </a:tblGrid>
              <a:tr h="370840">
                <a:tc>
                  <a:txBody>
                    <a:bodyPr/>
                    <a:lstStyle/>
                    <a:p>
                      <a:r>
                        <a:rPr lang="en-US" sz="1800" b="1" dirty="0">
                          <a:solidFill>
                            <a:schemeClr val="bg1"/>
                          </a:solidFill>
                        </a:rPr>
                        <a:t>SAMPLE ENTRY LEVEL JOBS</a:t>
                      </a:r>
                      <a:endParaRPr lang="en-US" dirty="0">
                        <a:solidFill>
                          <a:schemeClr val="bg1"/>
                        </a:solidFill>
                      </a:endParaRPr>
                    </a:p>
                  </a:txBody>
                  <a:tcPr>
                    <a:solidFill>
                      <a:srgbClr val="0033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HOURLY WAGE</a:t>
                      </a:r>
                      <a:endParaRPr lang="en-US" sz="1800" dirty="0">
                        <a:solidFill>
                          <a:schemeClr val="bg1"/>
                        </a:solidFill>
                        <a:latin typeface="Avenir Next Medium"/>
                      </a:endParaRPr>
                    </a:p>
                  </a:txBody>
                  <a:tcPr>
                    <a:solidFill>
                      <a:srgbClr val="003366"/>
                    </a:solidFill>
                  </a:tcPr>
                </a:tc>
                <a:extLst>
                  <a:ext uri="{0D108BD9-81ED-4DB2-BD59-A6C34878D82A}">
                    <a16:rowId xmlns:a16="http://schemas.microsoft.com/office/drawing/2014/main" val="601874101"/>
                  </a:ext>
                </a:extLst>
              </a:tr>
              <a:tr h="457200">
                <a:tc>
                  <a:txBody>
                    <a:bodyPr/>
                    <a:lstStyle/>
                    <a:p>
                      <a:pPr marL="0" marR="0" lvl="0" indent="0" algn="l" rtl="0">
                        <a:lnSpc>
                          <a:spcPct val="100000"/>
                        </a:lnSpc>
                        <a:spcBef>
                          <a:spcPts val="0"/>
                        </a:spcBef>
                        <a:spcAft>
                          <a:spcPts val="0"/>
                        </a:spcAft>
                        <a:buClr>
                          <a:schemeClr val="dk1"/>
                        </a:buClr>
                        <a:buSzPts val="1100"/>
                        <a:buFont typeface="Arial"/>
                        <a:buNone/>
                      </a:pPr>
                      <a:r>
                        <a:rPr lang="en-US" sz="1800" kern="1200" dirty="0">
                          <a:solidFill>
                            <a:srgbClr val="00040C"/>
                          </a:solidFill>
                          <a:latin typeface="+mn-lt"/>
                          <a:ea typeface="+mn-ea"/>
                          <a:cs typeface="+mn-cs"/>
                          <a:sym typeface="Arial"/>
                        </a:rPr>
                        <a:t>Electrical/Electronic Engineering Technician</a:t>
                      </a:r>
                      <a:endParaRPr lang="en-US" sz="1800" kern="1200" dirty="0">
                        <a:solidFill>
                          <a:srgbClr val="00040C"/>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40C"/>
                          </a:solidFill>
                        </a:rPr>
                        <a:t>$33.77</a:t>
                      </a:r>
                      <a:endParaRPr lang="en-US" sz="1800" dirty="0">
                        <a:solidFill>
                          <a:srgbClr val="00040C"/>
                        </a:solidFill>
                        <a:latin typeface="Avenir Next Medium"/>
                      </a:endParaRPr>
                    </a:p>
                  </a:txBody>
                  <a:tcPr/>
                </a:tc>
                <a:extLst>
                  <a:ext uri="{0D108BD9-81ED-4DB2-BD59-A6C34878D82A}">
                    <a16:rowId xmlns:a16="http://schemas.microsoft.com/office/drawing/2014/main" val="3605567351"/>
                  </a:ext>
                </a:extLst>
              </a:tr>
              <a:tr h="457200">
                <a:tc>
                  <a:txBody>
                    <a:bodyPr/>
                    <a:lstStyle/>
                    <a:p>
                      <a:pPr marL="0" marR="0" lvl="0" indent="0" algn="l" rtl="0">
                        <a:lnSpc>
                          <a:spcPct val="100000"/>
                        </a:lnSpc>
                        <a:spcBef>
                          <a:spcPts val="0"/>
                        </a:spcBef>
                        <a:spcAft>
                          <a:spcPts val="0"/>
                        </a:spcAft>
                        <a:buClr>
                          <a:schemeClr val="dk1"/>
                        </a:buClr>
                        <a:buSzPts val="1100"/>
                        <a:buFont typeface="Arial"/>
                        <a:buNone/>
                      </a:pPr>
                      <a:r>
                        <a:rPr lang="en-US" sz="1800" kern="1200" dirty="0">
                          <a:solidFill>
                            <a:srgbClr val="00040C"/>
                          </a:solidFill>
                          <a:latin typeface="+mn-lt"/>
                          <a:ea typeface="+mn-ea"/>
                          <a:cs typeface="+mn-cs"/>
                          <a:sym typeface="Arial"/>
                        </a:rPr>
                        <a:t>Drafter</a:t>
                      </a:r>
                      <a:endParaRPr lang="en-US" sz="1800" kern="1200" dirty="0">
                        <a:solidFill>
                          <a:srgbClr val="00040C"/>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40C"/>
                          </a:solidFill>
                        </a:rPr>
                        <a:t>$30.57</a:t>
                      </a:r>
                      <a:endParaRPr lang="en-US" sz="1800" dirty="0">
                        <a:solidFill>
                          <a:srgbClr val="00040C"/>
                        </a:solidFill>
                        <a:latin typeface="Avenir Next Medium"/>
                      </a:endParaRPr>
                    </a:p>
                  </a:txBody>
                  <a:tcPr/>
                </a:tc>
                <a:extLst>
                  <a:ext uri="{0D108BD9-81ED-4DB2-BD59-A6C34878D82A}">
                    <a16:rowId xmlns:a16="http://schemas.microsoft.com/office/drawing/2014/main" val="1898735954"/>
                  </a:ext>
                </a:extLst>
              </a:tr>
              <a:tr h="457200">
                <a:tc>
                  <a:txBody>
                    <a:bodyPr/>
                    <a:lstStyle/>
                    <a:p>
                      <a:pPr marL="0" marR="0" lvl="0" indent="0" algn="l" rtl="0">
                        <a:lnSpc>
                          <a:spcPct val="100000"/>
                        </a:lnSpc>
                        <a:spcBef>
                          <a:spcPts val="0"/>
                        </a:spcBef>
                        <a:spcAft>
                          <a:spcPts val="0"/>
                        </a:spcAft>
                        <a:buClr>
                          <a:schemeClr val="dk1"/>
                        </a:buClr>
                        <a:buSzPts val="1100"/>
                        <a:buFont typeface="Arial"/>
                        <a:buNone/>
                      </a:pPr>
                      <a:r>
                        <a:rPr lang="en-US" sz="1800" kern="1200" dirty="0">
                          <a:solidFill>
                            <a:srgbClr val="00040C"/>
                          </a:solidFill>
                          <a:latin typeface="+mn-lt"/>
                          <a:ea typeface="+mn-ea"/>
                          <a:cs typeface="+mn-cs"/>
                          <a:sym typeface="Arial"/>
                        </a:rPr>
                        <a:t>Mechanical Engineering Technician</a:t>
                      </a:r>
                      <a:endParaRPr lang="en-US" sz="1800" kern="1200" dirty="0">
                        <a:solidFill>
                          <a:srgbClr val="00040C"/>
                        </a:solidFill>
                        <a:latin typeface="+mn-lt"/>
                        <a:ea typeface="+mn-ea"/>
                        <a:cs typeface="+mn-cs"/>
                      </a:endParaRPr>
                    </a:p>
                  </a:txBody>
                  <a:tcPr anchor="ctr"/>
                </a:tc>
                <a:tc>
                  <a:txBody>
                    <a:bodyPr/>
                    <a:lstStyle/>
                    <a:p>
                      <a:r>
                        <a:rPr lang="en-US" sz="1800" dirty="0">
                          <a:solidFill>
                            <a:srgbClr val="00040C"/>
                          </a:solidFill>
                        </a:rPr>
                        <a:t>$31.89</a:t>
                      </a:r>
                      <a:endParaRPr lang="en-US" dirty="0"/>
                    </a:p>
                  </a:txBody>
                  <a:tcPr/>
                </a:tc>
                <a:extLst>
                  <a:ext uri="{0D108BD9-81ED-4DB2-BD59-A6C34878D82A}">
                    <a16:rowId xmlns:a16="http://schemas.microsoft.com/office/drawing/2014/main" val="3830485747"/>
                  </a:ext>
                </a:extLst>
              </a:tr>
              <a:tr h="457200">
                <a:tc>
                  <a:txBody>
                    <a:bodyPr/>
                    <a:lstStyle/>
                    <a:p>
                      <a:pPr marL="0" marR="0" lvl="0" indent="0" algn="l" rtl="0">
                        <a:lnSpc>
                          <a:spcPct val="100000"/>
                        </a:lnSpc>
                        <a:spcBef>
                          <a:spcPts val="0"/>
                        </a:spcBef>
                        <a:spcAft>
                          <a:spcPts val="0"/>
                        </a:spcAft>
                        <a:buClr>
                          <a:schemeClr val="dk1"/>
                        </a:buClr>
                        <a:buSzPts val="1100"/>
                        <a:buFont typeface="Arial"/>
                        <a:buNone/>
                      </a:pPr>
                      <a:r>
                        <a:rPr lang="en-US" sz="1800" kern="1200" dirty="0">
                          <a:solidFill>
                            <a:srgbClr val="00040C"/>
                          </a:solidFill>
                          <a:latin typeface="+mn-lt"/>
                          <a:ea typeface="+mn-ea"/>
                          <a:cs typeface="+mn-cs"/>
                          <a:sym typeface="Arial"/>
                        </a:rPr>
                        <a:t>Aerospace Engineering Technician</a:t>
                      </a:r>
                      <a:endParaRPr lang="en-US" sz="1800" kern="1200" dirty="0">
                        <a:solidFill>
                          <a:srgbClr val="00040C"/>
                        </a:solidFill>
                        <a:latin typeface="+mn-lt"/>
                        <a:ea typeface="+mn-ea"/>
                        <a:cs typeface="+mn-cs"/>
                      </a:endParaRPr>
                    </a:p>
                  </a:txBody>
                  <a:tcPr anchor="ctr"/>
                </a:tc>
                <a:tc>
                  <a:txBody>
                    <a:bodyPr/>
                    <a:lstStyle/>
                    <a:p>
                      <a:r>
                        <a:rPr lang="en-US" sz="1800" dirty="0">
                          <a:solidFill>
                            <a:srgbClr val="00040C"/>
                          </a:solidFill>
                        </a:rPr>
                        <a:t>$40.68</a:t>
                      </a:r>
                      <a:endParaRPr lang="en-US" dirty="0"/>
                    </a:p>
                  </a:txBody>
                  <a:tcPr/>
                </a:tc>
                <a:extLst>
                  <a:ext uri="{0D108BD9-81ED-4DB2-BD59-A6C34878D82A}">
                    <a16:rowId xmlns:a16="http://schemas.microsoft.com/office/drawing/2014/main" val="3731490045"/>
                  </a:ext>
                </a:extLst>
              </a:tr>
              <a:tr h="457200">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800" kern="1200" dirty="0">
                          <a:solidFill>
                            <a:srgbClr val="00040C"/>
                          </a:solidFill>
                          <a:latin typeface="+mn-lt"/>
                          <a:ea typeface="+mn-ea"/>
                          <a:cs typeface="+mn-cs"/>
                          <a:sym typeface="Arial"/>
                        </a:rPr>
                        <a:t>Engineering Technician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40C"/>
                          </a:solidFill>
                        </a:rPr>
                        <a:t>$34.82</a:t>
                      </a:r>
                      <a:endParaRPr lang="en-US" dirty="0"/>
                    </a:p>
                  </a:txBody>
                  <a:tcPr/>
                </a:tc>
                <a:extLst>
                  <a:ext uri="{0D108BD9-81ED-4DB2-BD59-A6C34878D82A}">
                    <a16:rowId xmlns:a16="http://schemas.microsoft.com/office/drawing/2014/main" val="314021112"/>
                  </a:ext>
                </a:extLst>
              </a:tr>
            </a:tbl>
          </a:graphicData>
        </a:graphic>
      </p:graphicFrame>
      <p:pic>
        <p:nvPicPr>
          <p:cNvPr id="15" name="Picture 14" descr="Shape&#10;&#10;Description automatically generated with low confidence">
            <a:extLst>
              <a:ext uri="{FF2B5EF4-FFF2-40B4-BE49-F238E27FC236}">
                <a16:creationId xmlns:a16="http://schemas.microsoft.com/office/drawing/2014/main" id="{98B011FB-E056-456E-A30B-311B2BCAE5FA}"/>
              </a:ext>
            </a:extLst>
          </p:cNvPr>
          <p:cNvPicPr>
            <a:picLocks noChangeAspect="1"/>
          </p:cNvPicPr>
          <p:nvPr/>
        </p:nvPicPr>
        <p:blipFill>
          <a:blip r:embed="rId5">
            <a:alphaModFix amt="20000"/>
          </a:blip>
          <a:stretch>
            <a:fillRect/>
          </a:stretch>
        </p:blipFill>
        <p:spPr>
          <a:xfrm>
            <a:off x="6929441" y="1608530"/>
            <a:ext cx="1559769" cy="1559769"/>
          </a:xfrm>
          <a:prstGeom prst="rect">
            <a:avLst/>
          </a:prstGeom>
          <a:solidFill>
            <a:schemeClr val="bg1"/>
          </a:solidFill>
        </p:spPr>
      </p:pic>
      <p:sp>
        <p:nvSpPr>
          <p:cNvPr id="17" name="TextBox 16">
            <a:extLst>
              <a:ext uri="{FF2B5EF4-FFF2-40B4-BE49-F238E27FC236}">
                <a16:creationId xmlns:a16="http://schemas.microsoft.com/office/drawing/2014/main" id="{3F37227F-5585-4D2B-9760-C5BAADA87989}"/>
              </a:ext>
            </a:extLst>
          </p:cNvPr>
          <p:cNvSpPr txBox="1"/>
          <p:nvPr/>
        </p:nvSpPr>
        <p:spPr>
          <a:xfrm rot="20375278">
            <a:off x="6171685" y="2988217"/>
            <a:ext cx="3171078" cy="954107"/>
          </a:xfrm>
          <a:prstGeom prst="rect">
            <a:avLst/>
          </a:prstGeom>
          <a:noFill/>
        </p:spPr>
        <p:txBody>
          <a:bodyPr wrap="square" rtlCol="0">
            <a:spAutoFit/>
          </a:bodyPr>
          <a:lstStyle/>
          <a:p>
            <a:pPr algn="ctr"/>
            <a:r>
              <a:rPr lang="en-US" sz="2800" b="1" dirty="0">
                <a:solidFill>
                  <a:srgbClr val="9D2B14"/>
                </a:solidFill>
              </a:rPr>
              <a:t>Annual Salary</a:t>
            </a:r>
          </a:p>
          <a:p>
            <a:pPr algn="ctr"/>
            <a:r>
              <a:rPr lang="en-US" sz="2800" b="1" dirty="0">
                <a:solidFill>
                  <a:srgbClr val="9D2B14"/>
                </a:solidFill>
              </a:rPr>
              <a:t>$57,000-$72,000*</a:t>
            </a:r>
          </a:p>
        </p:txBody>
      </p:sp>
      <p:sp>
        <p:nvSpPr>
          <p:cNvPr id="19" name="Google Shape;97;p1">
            <a:extLst>
              <a:ext uri="{FF2B5EF4-FFF2-40B4-BE49-F238E27FC236}">
                <a16:creationId xmlns:a16="http://schemas.microsoft.com/office/drawing/2014/main" id="{09326340-5CE6-490F-9633-77CA6FDCDA43}"/>
              </a:ext>
            </a:extLst>
          </p:cNvPr>
          <p:cNvSpPr/>
          <p:nvPr/>
        </p:nvSpPr>
        <p:spPr>
          <a:xfrm rot="20187271">
            <a:off x="149708" y="1136718"/>
            <a:ext cx="128060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dirty="0">
                <a:latin typeface="Stardos Stencil"/>
                <a:ea typeface="Stardos Stencil"/>
                <a:cs typeface="Stardos Stencil"/>
                <a:sym typeface="Stardos Stencil"/>
              </a:rPr>
              <a:t>Next</a:t>
            </a:r>
            <a:endParaRPr sz="2800" dirty="0"/>
          </a:p>
        </p:txBody>
      </p:sp>
    </p:spTree>
    <p:extLst>
      <p:ext uri="{BB962C8B-B14F-4D97-AF65-F5344CB8AC3E}">
        <p14:creationId xmlns:p14="http://schemas.microsoft.com/office/powerpoint/2010/main" val="233212399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8" name="TextBox 17"/>
          <p:cNvSpPr txBox="1"/>
          <p:nvPr/>
        </p:nvSpPr>
        <p:spPr bwMode="auto">
          <a:xfrm>
            <a:off x="0" y="0"/>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Great lifestyles..</a:t>
            </a:r>
          </a:p>
        </p:txBody>
      </p:sp>
      <p:sp>
        <p:nvSpPr>
          <p:cNvPr id="34823" name="TextBox 19"/>
          <p:cNvSpPr txBox="1">
            <a:spLocks noChangeArrowheads="1"/>
          </p:cNvSpPr>
          <p:nvPr/>
        </p:nvSpPr>
        <p:spPr bwMode="auto">
          <a:xfrm>
            <a:off x="-654790" y="5155711"/>
            <a:ext cx="91440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3200" dirty="0">
                <a:solidFill>
                  <a:srgbClr val="003366"/>
                </a:solidFill>
                <a:latin typeface="Impact" pitchFamily="34" charset="0"/>
              </a:rPr>
              <a:t>good jobs + great pay = GREAT LIFESTLYE! </a:t>
            </a:r>
          </a:p>
        </p:txBody>
      </p:sp>
      <p:sp>
        <p:nvSpPr>
          <p:cNvPr id="10" name="Slide Number Placeholder 4">
            <a:extLst>
              <a:ext uri="{FF2B5EF4-FFF2-40B4-BE49-F238E27FC236}">
                <a16:creationId xmlns:a16="http://schemas.microsoft.com/office/drawing/2014/main" id="{1D5678E8-F4B2-4CF2-831A-3895FA35C49B}"/>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pic>
        <p:nvPicPr>
          <p:cNvPr id="13" name="Picture 12" descr="Qr code&#10;&#10;Description automatically generated">
            <a:extLst>
              <a:ext uri="{FF2B5EF4-FFF2-40B4-BE49-F238E27FC236}">
                <a16:creationId xmlns:a16="http://schemas.microsoft.com/office/drawing/2014/main" id="{CCDB4D9C-E0C5-4B36-986B-23B46865608E}"/>
              </a:ext>
            </a:extLst>
          </p:cNvPr>
          <p:cNvPicPr>
            <a:picLocks noChangeAspect="1"/>
          </p:cNvPicPr>
          <p:nvPr/>
        </p:nvPicPr>
        <p:blipFill>
          <a:blip r:embed="rId4"/>
          <a:stretch>
            <a:fillRect/>
          </a:stretch>
        </p:blipFill>
        <p:spPr>
          <a:xfrm>
            <a:off x="7540682" y="4867580"/>
            <a:ext cx="1143000" cy="1143000"/>
          </a:xfrm>
          <a:prstGeom prst="rect">
            <a:avLst/>
          </a:prstGeom>
          <a:ln w="31750">
            <a:solidFill>
              <a:schemeClr val="tx1"/>
            </a:solidFill>
          </a:ln>
        </p:spPr>
      </p:pic>
      <p:sp>
        <p:nvSpPr>
          <p:cNvPr id="16" name="TextBox 15">
            <a:extLst>
              <a:ext uri="{FF2B5EF4-FFF2-40B4-BE49-F238E27FC236}">
                <a16:creationId xmlns:a16="http://schemas.microsoft.com/office/drawing/2014/main" id="{CECD75F5-71AB-41A3-B54F-3316345B032B}"/>
              </a:ext>
            </a:extLst>
          </p:cNvPr>
          <p:cNvSpPr txBox="1"/>
          <p:nvPr/>
        </p:nvSpPr>
        <p:spPr>
          <a:xfrm>
            <a:off x="1539932" y="1196718"/>
            <a:ext cx="6553200" cy="646331"/>
          </a:xfrm>
          <a:prstGeom prst="rect">
            <a:avLst/>
          </a:prstGeom>
          <a:solidFill>
            <a:schemeClr val="bg1"/>
          </a:solidFill>
        </p:spPr>
        <p:txBody>
          <a:bodyPr wrap="square">
            <a:spAutoFit/>
          </a:bodyPr>
          <a:lstStyle/>
          <a:p>
            <a:pPr marL="0" marR="0" lvl="0" indent="0" algn="l" rtl="0">
              <a:lnSpc>
                <a:spcPct val="100000"/>
              </a:lnSpc>
              <a:spcBef>
                <a:spcPts val="0"/>
              </a:spcBef>
              <a:spcAft>
                <a:spcPts val="0"/>
              </a:spcAft>
              <a:buClr>
                <a:srgbClr val="F0B579"/>
              </a:buClr>
              <a:buSzPts val="1300"/>
              <a:buFont typeface="Arial"/>
              <a:buNone/>
            </a:pPr>
            <a:r>
              <a:rPr lang="en-US" sz="1800" b="1" i="1" u="none" strike="noStrike" cap="none" dirty="0">
                <a:latin typeface="Arial"/>
                <a:ea typeface="Arial"/>
                <a:cs typeface="Arial"/>
                <a:sym typeface="Arial"/>
              </a:rPr>
              <a:t>Jobs that require 4 or more years of education beyond high school + work experience</a:t>
            </a:r>
          </a:p>
        </p:txBody>
      </p:sp>
      <p:sp>
        <p:nvSpPr>
          <p:cNvPr id="17" name="TextBox 16">
            <a:extLst>
              <a:ext uri="{FF2B5EF4-FFF2-40B4-BE49-F238E27FC236}">
                <a16:creationId xmlns:a16="http://schemas.microsoft.com/office/drawing/2014/main" id="{3F37227F-5585-4D2B-9760-C5BAADA87989}"/>
              </a:ext>
            </a:extLst>
          </p:cNvPr>
          <p:cNvSpPr txBox="1"/>
          <p:nvPr/>
        </p:nvSpPr>
        <p:spPr>
          <a:xfrm rot="20375278">
            <a:off x="5859331" y="3044452"/>
            <a:ext cx="3493556" cy="954107"/>
          </a:xfrm>
          <a:prstGeom prst="rect">
            <a:avLst/>
          </a:prstGeom>
          <a:noFill/>
        </p:spPr>
        <p:txBody>
          <a:bodyPr wrap="square" rtlCol="0">
            <a:spAutoFit/>
          </a:bodyPr>
          <a:lstStyle/>
          <a:p>
            <a:pPr algn="ctr"/>
            <a:r>
              <a:rPr lang="en-US" sz="2800" b="1" dirty="0">
                <a:solidFill>
                  <a:srgbClr val="9D2B14"/>
                </a:solidFill>
              </a:rPr>
              <a:t>Annual Salary</a:t>
            </a:r>
          </a:p>
          <a:p>
            <a:pPr algn="ctr"/>
            <a:r>
              <a:rPr lang="en-US" sz="2800" b="1" dirty="0">
                <a:solidFill>
                  <a:srgbClr val="9D2B14"/>
                </a:solidFill>
              </a:rPr>
              <a:t>$101,000-$120,000*</a:t>
            </a:r>
          </a:p>
        </p:txBody>
      </p:sp>
      <p:sp>
        <p:nvSpPr>
          <p:cNvPr id="19" name="Google Shape;97;p1">
            <a:extLst>
              <a:ext uri="{FF2B5EF4-FFF2-40B4-BE49-F238E27FC236}">
                <a16:creationId xmlns:a16="http://schemas.microsoft.com/office/drawing/2014/main" id="{09326340-5CE6-490F-9633-77CA6FDCDA43}"/>
              </a:ext>
            </a:extLst>
          </p:cNvPr>
          <p:cNvSpPr/>
          <p:nvPr/>
        </p:nvSpPr>
        <p:spPr>
          <a:xfrm rot="20187271">
            <a:off x="69496" y="1402449"/>
            <a:ext cx="1445239" cy="769401"/>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latin typeface="Stardos Stencil"/>
                <a:sym typeface="Stardos Stencil"/>
              </a:rPr>
              <a:t>Later</a:t>
            </a:r>
            <a:endParaRPr sz="2800" dirty="0"/>
          </a:p>
        </p:txBody>
      </p:sp>
      <p:sp>
        <p:nvSpPr>
          <p:cNvPr id="20" name="TextBox 19">
            <a:extLst>
              <a:ext uri="{FF2B5EF4-FFF2-40B4-BE49-F238E27FC236}">
                <a16:creationId xmlns:a16="http://schemas.microsoft.com/office/drawing/2014/main" id="{40B3F9BD-667E-443F-893B-A3C9529D5989}"/>
              </a:ext>
            </a:extLst>
          </p:cNvPr>
          <p:cNvSpPr txBox="1"/>
          <p:nvPr/>
        </p:nvSpPr>
        <p:spPr>
          <a:xfrm>
            <a:off x="460318" y="4809866"/>
            <a:ext cx="5410200" cy="369332"/>
          </a:xfrm>
          <a:prstGeom prst="rect">
            <a:avLst/>
          </a:prstGeom>
          <a:noFill/>
        </p:spPr>
        <p:txBody>
          <a:bodyPr wrap="square">
            <a:spAutoFit/>
          </a:bodyPr>
          <a:lstStyle/>
          <a:p>
            <a:pPr algn="ctr"/>
            <a:r>
              <a:rPr lang="en-US" sz="1800" dirty="0">
                <a:solidFill>
                  <a:srgbClr val="00040C"/>
                </a:solidFill>
              </a:rPr>
              <a:t>* Plus benefits (e.g., vacation, health insurance, etc.)</a:t>
            </a:r>
            <a:r>
              <a:rPr lang="en-US" dirty="0">
                <a:solidFill>
                  <a:srgbClr val="00040C"/>
                </a:solidFill>
              </a:rPr>
              <a:t>.</a:t>
            </a:r>
          </a:p>
        </p:txBody>
      </p:sp>
      <p:graphicFrame>
        <p:nvGraphicFramePr>
          <p:cNvPr id="8" name="Table 8">
            <a:extLst>
              <a:ext uri="{FF2B5EF4-FFF2-40B4-BE49-F238E27FC236}">
                <a16:creationId xmlns:a16="http://schemas.microsoft.com/office/drawing/2014/main" id="{D29D0A60-DB4C-499C-A910-053E14C905BC}"/>
              </a:ext>
            </a:extLst>
          </p:cNvPr>
          <p:cNvGraphicFramePr>
            <a:graphicFrameLocks noGrp="1"/>
          </p:cNvGraphicFramePr>
          <p:nvPr>
            <p:extLst>
              <p:ext uri="{D42A27DB-BD31-4B8C-83A1-F6EECF244321}">
                <p14:modId xmlns:p14="http://schemas.microsoft.com/office/powerpoint/2010/main" val="407906798"/>
              </p:ext>
            </p:extLst>
          </p:nvPr>
        </p:nvGraphicFramePr>
        <p:xfrm>
          <a:off x="304800" y="2271377"/>
          <a:ext cx="5791200" cy="2199640"/>
        </p:xfrm>
        <a:graphic>
          <a:graphicData uri="http://schemas.openxmlformats.org/drawingml/2006/table">
            <a:tbl>
              <a:tblPr firstRow="1" bandRow="1">
                <a:tableStyleId>{69012ECD-51FC-41F1-AA8D-1B2483CD663E}</a:tableStyleId>
              </a:tblPr>
              <a:tblGrid>
                <a:gridCol w="3810000">
                  <a:extLst>
                    <a:ext uri="{9D8B030D-6E8A-4147-A177-3AD203B41FA5}">
                      <a16:colId xmlns:a16="http://schemas.microsoft.com/office/drawing/2014/main" val="309758004"/>
                    </a:ext>
                  </a:extLst>
                </a:gridCol>
                <a:gridCol w="1981200">
                  <a:extLst>
                    <a:ext uri="{9D8B030D-6E8A-4147-A177-3AD203B41FA5}">
                      <a16:colId xmlns:a16="http://schemas.microsoft.com/office/drawing/2014/main" val="2864683586"/>
                    </a:ext>
                  </a:extLst>
                </a:gridCol>
              </a:tblGrid>
              <a:tr h="370840">
                <a:tc>
                  <a:txBody>
                    <a:bodyPr/>
                    <a:lstStyle/>
                    <a:p>
                      <a:r>
                        <a:rPr lang="en-US" sz="1800" b="1" dirty="0">
                          <a:solidFill>
                            <a:schemeClr val="bg1"/>
                          </a:solidFill>
                        </a:rPr>
                        <a:t>SAMPLE ENTRY LEVEL JOBS</a:t>
                      </a:r>
                      <a:endParaRPr lang="en-US" dirty="0">
                        <a:solidFill>
                          <a:schemeClr val="bg1"/>
                        </a:solidFill>
                      </a:endParaRPr>
                    </a:p>
                  </a:txBody>
                  <a:tcPr>
                    <a:solidFill>
                      <a:srgbClr val="0033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HOURLY WAGE</a:t>
                      </a:r>
                      <a:endParaRPr lang="en-US" sz="1800" dirty="0">
                        <a:solidFill>
                          <a:schemeClr val="bg1"/>
                        </a:solidFill>
                        <a:latin typeface="Avenir Next Medium"/>
                      </a:endParaRPr>
                    </a:p>
                  </a:txBody>
                  <a:tcPr>
                    <a:solidFill>
                      <a:srgbClr val="003366"/>
                    </a:solidFill>
                  </a:tcPr>
                </a:tc>
                <a:extLst>
                  <a:ext uri="{0D108BD9-81ED-4DB2-BD59-A6C34878D82A}">
                    <a16:rowId xmlns:a16="http://schemas.microsoft.com/office/drawing/2014/main" val="601874101"/>
                  </a:ext>
                </a:extLst>
              </a:tr>
              <a:tr h="457200">
                <a:tc>
                  <a:txBody>
                    <a:bodyPr/>
                    <a:lstStyle/>
                    <a:p>
                      <a:pPr marL="0" marR="0" lvl="0" indent="0" algn="l" rtl="0">
                        <a:lnSpc>
                          <a:spcPct val="100000"/>
                        </a:lnSpc>
                        <a:spcBef>
                          <a:spcPts val="0"/>
                        </a:spcBef>
                        <a:spcAft>
                          <a:spcPts val="0"/>
                        </a:spcAft>
                        <a:buClr>
                          <a:schemeClr val="dk1"/>
                        </a:buClr>
                        <a:buSzPts val="1100"/>
                        <a:buFont typeface="Arial"/>
                        <a:buNone/>
                      </a:pPr>
                      <a:r>
                        <a:rPr lang="en-US" sz="1800" kern="1200" dirty="0">
                          <a:solidFill>
                            <a:srgbClr val="00040C"/>
                          </a:solidFill>
                          <a:latin typeface="+mn-lt"/>
                          <a:ea typeface="+mn-ea"/>
                          <a:cs typeface="+mn-cs"/>
                          <a:sym typeface="Arial"/>
                        </a:rPr>
                        <a:t>Materials Engineer</a:t>
                      </a:r>
                      <a:endParaRPr lang="en-US" sz="1800" kern="1200" dirty="0">
                        <a:solidFill>
                          <a:srgbClr val="00040C"/>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40C"/>
                          </a:solidFill>
                        </a:rPr>
                        <a:t>$52.86</a:t>
                      </a:r>
                      <a:endParaRPr lang="en-US" sz="1800" dirty="0">
                        <a:solidFill>
                          <a:srgbClr val="00040C"/>
                        </a:solidFill>
                        <a:latin typeface="Avenir Next Medium"/>
                      </a:endParaRPr>
                    </a:p>
                  </a:txBody>
                  <a:tcPr/>
                </a:tc>
                <a:extLst>
                  <a:ext uri="{0D108BD9-81ED-4DB2-BD59-A6C34878D82A}">
                    <a16:rowId xmlns:a16="http://schemas.microsoft.com/office/drawing/2014/main" val="3605567351"/>
                  </a:ext>
                </a:extLst>
              </a:tr>
              <a:tr h="457200">
                <a:tc>
                  <a:txBody>
                    <a:bodyPr/>
                    <a:lstStyle/>
                    <a:p>
                      <a:pPr marL="0" marR="0" lvl="0" indent="0" algn="l" rtl="0">
                        <a:lnSpc>
                          <a:spcPct val="100000"/>
                        </a:lnSpc>
                        <a:spcBef>
                          <a:spcPts val="0"/>
                        </a:spcBef>
                        <a:spcAft>
                          <a:spcPts val="0"/>
                        </a:spcAft>
                        <a:buClr>
                          <a:schemeClr val="dk1"/>
                        </a:buClr>
                        <a:buSzPts val="1100"/>
                        <a:buFont typeface="Arial"/>
                        <a:buNone/>
                      </a:pPr>
                      <a:r>
                        <a:rPr lang="en-US" sz="1800" kern="1200" dirty="0">
                          <a:solidFill>
                            <a:srgbClr val="00040C"/>
                          </a:solidFill>
                          <a:latin typeface="+mn-lt"/>
                          <a:ea typeface="+mn-ea"/>
                          <a:cs typeface="+mn-cs"/>
                          <a:sym typeface="Arial"/>
                        </a:rPr>
                        <a:t>Electronics Engineer</a:t>
                      </a:r>
                      <a:endParaRPr lang="en-US" sz="1800" kern="1200" dirty="0">
                        <a:solidFill>
                          <a:srgbClr val="00040C"/>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40C"/>
                          </a:solidFill>
                        </a:rPr>
                        <a:t>$57.90</a:t>
                      </a:r>
                      <a:endParaRPr lang="en-US" sz="1800" dirty="0">
                        <a:solidFill>
                          <a:srgbClr val="00040C"/>
                        </a:solidFill>
                        <a:latin typeface="Avenir Next Medium"/>
                      </a:endParaRPr>
                    </a:p>
                  </a:txBody>
                  <a:tcPr/>
                </a:tc>
                <a:extLst>
                  <a:ext uri="{0D108BD9-81ED-4DB2-BD59-A6C34878D82A}">
                    <a16:rowId xmlns:a16="http://schemas.microsoft.com/office/drawing/2014/main" val="1898735954"/>
                  </a:ext>
                </a:extLst>
              </a:tr>
              <a:tr h="457200">
                <a:tc>
                  <a:txBody>
                    <a:bodyPr/>
                    <a:lstStyle/>
                    <a:p>
                      <a:pPr marL="0" marR="0" lvl="0" indent="0" algn="l" rtl="0">
                        <a:lnSpc>
                          <a:spcPct val="100000"/>
                        </a:lnSpc>
                        <a:spcBef>
                          <a:spcPts val="0"/>
                        </a:spcBef>
                        <a:spcAft>
                          <a:spcPts val="0"/>
                        </a:spcAft>
                        <a:buClr>
                          <a:schemeClr val="dk1"/>
                        </a:buClr>
                        <a:buSzPts val="1100"/>
                        <a:buFont typeface="Arial"/>
                        <a:buNone/>
                      </a:pPr>
                      <a:r>
                        <a:rPr lang="en-US" sz="1800" kern="1200" dirty="0">
                          <a:solidFill>
                            <a:srgbClr val="00040C"/>
                          </a:solidFill>
                          <a:latin typeface="+mn-lt"/>
                          <a:ea typeface="+mn-ea"/>
                          <a:cs typeface="+mn-cs"/>
                          <a:sym typeface="Arial"/>
                        </a:rPr>
                        <a:t>Electrical Engineer</a:t>
                      </a:r>
                      <a:endParaRPr lang="en-US" sz="1800" kern="1200" dirty="0">
                        <a:solidFill>
                          <a:srgbClr val="00040C"/>
                        </a:solidFill>
                        <a:latin typeface="+mn-lt"/>
                        <a:ea typeface="+mn-ea"/>
                        <a:cs typeface="+mn-cs"/>
                      </a:endParaRPr>
                    </a:p>
                  </a:txBody>
                  <a:tcPr anchor="ctr"/>
                </a:tc>
                <a:tc>
                  <a:txBody>
                    <a:bodyPr/>
                    <a:lstStyle/>
                    <a:p>
                      <a:r>
                        <a:rPr lang="en-US" sz="1800" dirty="0">
                          <a:solidFill>
                            <a:srgbClr val="00040C"/>
                          </a:solidFill>
                        </a:rPr>
                        <a:t>$54,22</a:t>
                      </a:r>
                      <a:endParaRPr lang="en-US" dirty="0"/>
                    </a:p>
                  </a:txBody>
                  <a:tcPr/>
                </a:tc>
                <a:extLst>
                  <a:ext uri="{0D108BD9-81ED-4DB2-BD59-A6C34878D82A}">
                    <a16:rowId xmlns:a16="http://schemas.microsoft.com/office/drawing/2014/main" val="3830485747"/>
                  </a:ext>
                </a:extLst>
              </a:tr>
              <a:tr h="457200">
                <a:tc>
                  <a:txBody>
                    <a:bodyPr/>
                    <a:lstStyle/>
                    <a:p>
                      <a:pPr marL="0" marR="0" lvl="0" indent="0" algn="l" rtl="0">
                        <a:lnSpc>
                          <a:spcPct val="100000"/>
                        </a:lnSpc>
                        <a:spcBef>
                          <a:spcPts val="0"/>
                        </a:spcBef>
                        <a:spcAft>
                          <a:spcPts val="0"/>
                        </a:spcAft>
                        <a:buClr>
                          <a:schemeClr val="dk1"/>
                        </a:buClr>
                        <a:buSzPts val="1100"/>
                        <a:buFont typeface="Arial"/>
                        <a:buNone/>
                      </a:pPr>
                      <a:r>
                        <a:rPr lang="en-US" sz="1800" kern="1200" dirty="0">
                          <a:solidFill>
                            <a:srgbClr val="00040C"/>
                          </a:solidFill>
                          <a:latin typeface="+mn-lt"/>
                          <a:ea typeface="+mn-ea"/>
                          <a:cs typeface="+mn-cs"/>
                          <a:sym typeface="Arial"/>
                        </a:rPr>
                        <a:t>Mechanical Engineer</a:t>
                      </a:r>
                      <a:endParaRPr lang="en-US" sz="1800" kern="1200" dirty="0">
                        <a:solidFill>
                          <a:srgbClr val="00040C"/>
                        </a:solidFill>
                        <a:latin typeface="+mn-lt"/>
                        <a:ea typeface="+mn-ea"/>
                        <a:cs typeface="+mn-cs"/>
                      </a:endParaRPr>
                    </a:p>
                  </a:txBody>
                  <a:tcPr anchor="ctr"/>
                </a:tc>
                <a:tc>
                  <a:txBody>
                    <a:bodyPr/>
                    <a:lstStyle/>
                    <a:p>
                      <a:r>
                        <a:rPr lang="en-US" sz="1800" dirty="0">
                          <a:solidFill>
                            <a:srgbClr val="00040C"/>
                          </a:solidFill>
                        </a:rPr>
                        <a:t>$48.98</a:t>
                      </a:r>
                      <a:endParaRPr lang="en-US" dirty="0"/>
                    </a:p>
                  </a:txBody>
                  <a:tcPr/>
                </a:tc>
                <a:extLst>
                  <a:ext uri="{0D108BD9-81ED-4DB2-BD59-A6C34878D82A}">
                    <a16:rowId xmlns:a16="http://schemas.microsoft.com/office/drawing/2014/main" val="3731490045"/>
                  </a:ext>
                </a:extLst>
              </a:tr>
            </a:tbl>
          </a:graphicData>
        </a:graphic>
      </p:graphicFrame>
      <p:pic>
        <p:nvPicPr>
          <p:cNvPr id="15" name="Picture 14" descr="Shape&#10;&#10;Description automatically generated with low confidence">
            <a:extLst>
              <a:ext uri="{FF2B5EF4-FFF2-40B4-BE49-F238E27FC236}">
                <a16:creationId xmlns:a16="http://schemas.microsoft.com/office/drawing/2014/main" id="{98B011FB-E056-456E-A30B-311B2BCAE5FA}"/>
              </a:ext>
            </a:extLst>
          </p:cNvPr>
          <p:cNvPicPr>
            <a:picLocks noChangeAspect="1"/>
          </p:cNvPicPr>
          <p:nvPr/>
        </p:nvPicPr>
        <p:blipFill>
          <a:blip r:embed="rId5">
            <a:alphaModFix amt="20000"/>
          </a:blip>
          <a:stretch>
            <a:fillRect/>
          </a:stretch>
        </p:blipFill>
        <p:spPr>
          <a:xfrm>
            <a:off x="6929441" y="1608530"/>
            <a:ext cx="1559769" cy="1559769"/>
          </a:xfrm>
          <a:prstGeom prst="rect">
            <a:avLst/>
          </a:prstGeom>
        </p:spPr>
      </p:pic>
    </p:spTree>
    <p:extLst>
      <p:ext uri="{BB962C8B-B14F-4D97-AF65-F5344CB8AC3E}">
        <p14:creationId xmlns:p14="http://schemas.microsoft.com/office/powerpoint/2010/main" val="133239177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18" name="TextBox 17"/>
          <p:cNvSpPr txBox="1"/>
          <p:nvPr/>
        </p:nvSpPr>
        <p:spPr bwMode="auto">
          <a:xfrm>
            <a:off x="0" y="0"/>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Great fun!</a:t>
            </a:r>
          </a:p>
        </p:txBody>
      </p:sp>
      <p:sp>
        <p:nvSpPr>
          <p:cNvPr id="17413" name="TextBox 14">
            <a:hlinkClick r:id="rId3"/>
          </p:cNvPr>
          <p:cNvSpPr txBox="1">
            <a:spLocks noChangeArrowheads="1"/>
          </p:cNvSpPr>
          <p:nvPr/>
        </p:nvSpPr>
        <p:spPr bwMode="auto">
          <a:xfrm>
            <a:off x="0" y="5821363"/>
            <a:ext cx="9144000" cy="350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a:solidFill>
                  <a:srgbClr val="BFBFBF"/>
                </a:solidFill>
                <a:latin typeface="Times" charset="0"/>
              </a:rPr>
              <a:t>MADE IN FLORIDA ~ MADE IN FLORIDA ~ MADE IN FLORIDA ~ MADE IN FLORIDA</a:t>
            </a:r>
          </a:p>
        </p:txBody>
      </p:sp>
      <p:sp>
        <p:nvSpPr>
          <p:cNvPr id="10" name="Content Placeholder 2"/>
          <p:cNvSpPr txBox="1">
            <a:spLocks/>
          </p:cNvSpPr>
          <p:nvPr/>
        </p:nvSpPr>
        <p:spPr bwMode="auto">
          <a:xfrm>
            <a:off x="609600" y="4419600"/>
            <a:ext cx="7848600" cy="1371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700"/>
              </a:spcBef>
              <a:spcAft>
                <a:spcPct val="0"/>
              </a:spcAft>
              <a:buClr>
                <a:schemeClr val="accent2"/>
              </a:buClr>
              <a:buSzPct val="60000"/>
              <a:buFontTx/>
              <a:buNone/>
              <a:tabLst/>
              <a:defRPr/>
            </a:pPr>
            <a:r>
              <a:rPr kumimoji="0" lang="en-US" sz="2800" i="0" u="none" strike="noStrike" kern="1200" cap="none" spc="0" normalizeH="0" baseline="0" noProof="0" dirty="0">
                <a:ln>
                  <a:noFill/>
                </a:ln>
                <a:solidFill>
                  <a:schemeClr val="tx1"/>
                </a:solidFill>
                <a:effectLst/>
                <a:uLnTx/>
                <a:uFillTx/>
                <a:latin typeface="Rockwell" pitchFamily="18" charset="0"/>
                <a:cs typeface="ＭＳ Ｐゴシック" charset="-128"/>
              </a:rPr>
              <a:t>Then the </a:t>
            </a:r>
            <a:r>
              <a:rPr kumimoji="0" lang="en-US" sz="4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Rockwell" pitchFamily="18" charset="0"/>
                <a:cs typeface="ＭＳ Ｐゴシック" charset="-128"/>
              </a:rPr>
              <a:t>manufacturing</a:t>
            </a:r>
            <a:r>
              <a:rPr kumimoji="0" lang="en-US" sz="2800" b="1" i="0" u="none" strike="noStrike" kern="1200" cap="none" spc="0" normalizeH="0" baseline="0" noProof="0" dirty="0">
                <a:ln>
                  <a:noFill/>
                </a:ln>
                <a:solidFill>
                  <a:schemeClr val="tx1"/>
                </a:solidFill>
                <a:effectLst/>
                <a:uLnTx/>
                <a:uFillTx/>
                <a:latin typeface="Rockwell" pitchFamily="18" charset="0"/>
                <a:cs typeface="ＭＳ Ｐゴシック" charset="-128"/>
              </a:rPr>
              <a:t> </a:t>
            </a:r>
            <a:r>
              <a:rPr kumimoji="0" lang="en-US" sz="2800" i="0" u="none" strike="noStrike" kern="1200" cap="none" spc="0" normalizeH="0" baseline="0" noProof="0" dirty="0">
                <a:ln>
                  <a:noFill/>
                </a:ln>
                <a:solidFill>
                  <a:schemeClr val="tx1"/>
                </a:solidFill>
                <a:effectLst/>
                <a:uLnTx/>
                <a:uFillTx/>
                <a:latin typeface="Rockwell" pitchFamily="18" charset="0"/>
                <a:cs typeface="ＭＳ Ｐゴシック" charset="-128"/>
              </a:rPr>
              <a:t>industry</a:t>
            </a:r>
            <a:r>
              <a:rPr kumimoji="0" lang="en-US" sz="2800" i="0" u="none" strike="noStrike" kern="1200" cap="none" spc="0" normalizeH="0" noProof="0" dirty="0">
                <a:ln>
                  <a:noFill/>
                </a:ln>
                <a:solidFill>
                  <a:schemeClr val="tx1"/>
                </a:solidFill>
                <a:effectLst/>
                <a:uLnTx/>
                <a:uFillTx/>
                <a:latin typeface="Rockwell" pitchFamily="18" charset="0"/>
                <a:cs typeface="ＭＳ Ｐゴシック" charset="-128"/>
              </a:rPr>
              <a:t> may be the right place for you!</a:t>
            </a:r>
            <a:endParaRPr lang="en-US" sz="2800" dirty="0">
              <a:latin typeface="Rockwell" pitchFamily="18" charset="0"/>
              <a:cs typeface="ＭＳ Ｐゴシック" charset="-128"/>
            </a:endParaRPr>
          </a:p>
        </p:txBody>
      </p:sp>
      <p:sp>
        <p:nvSpPr>
          <p:cNvPr id="11" name="Slide Number Placeholder 4">
            <a:extLst>
              <a:ext uri="{FF2B5EF4-FFF2-40B4-BE49-F238E27FC236}">
                <a16:creationId xmlns:a16="http://schemas.microsoft.com/office/drawing/2014/main" id="{0BA0AFB0-5C49-4A96-AEA5-659CA6AF2689}"/>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graphicFrame>
        <p:nvGraphicFramePr>
          <p:cNvPr id="17415" name="Content Placeholder 2">
            <a:extLst>
              <a:ext uri="{FF2B5EF4-FFF2-40B4-BE49-F238E27FC236}">
                <a16:creationId xmlns:a16="http://schemas.microsoft.com/office/drawing/2014/main" id="{8646E960-20CD-CBA5-FCAD-885C5538AB66}"/>
              </a:ext>
            </a:extLst>
          </p:cNvPr>
          <p:cNvGraphicFramePr/>
          <p:nvPr/>
        </p:nvGraphicFramePr>
        <p:xfrm>
          <a:off x="762000" y="1219200"/>
          <a:ext cx="807720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ach Themed Tervis Tumbler">
            <a:extLst>
              <a:ext uri="{FF2B5EF4-FFF2-40B4-BE49-F238E27FC236}">
                <a16:creationId xmlns:a16="http://schemas.microsoft.com/office/drawing/2014/main" id="{D1FBE0A5-F1F9-46ED-874E-2E0B082DE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378" y="3654085"/>
            <a:ext cx="1426222" cy="1458636"/>
          </a:xfrm>
          <a:prstGeom prst="rect">
            <a:avLst/>
          </a:prstGeom>
          <a:noFill/>
          <a:extLst>
            <a:ext uri="{909E8E84-426E-40DD-AFC4-6F175D3DCCD1}">
              <a14:hiddenFill xmlns:a14="http://schemas.microsoft.com/office/drawing/2010/main">
                <a:solidFill>
                  <a:srgbClr val="FFFFFF"/>
                </a:solidFill>
              </a14:hiddenFill>
            </a:ext>
          </a:extLst>
        </p:spPr>
      </p:pic>
      <p:sp>
        <p:nvSpPr>
          <p:cNvPr id="1040" name="Text Box 16"/>
          <p:cNvSpPr txBox="1">
            <a:spLocks noChangeArrowheads="1"/>
          </p:cNvSpPr>
          <p:nvPr/>
        </p:nvSpPr>
        <p:spPr bwMode="auto">
          <a:xfrm>
            <a:off x="2637481" y="1157099"/>
            <a:ext cx="4033980" cy="3749045"/>
          </a:xfrm>
          <a:prstGeom prst="rect">
            <a:avLst/>
          </a:prstGeom>
          <a:solidFill>
            <a:schemeClr val="bg1"/>
          </a:solidFill>
          <a:ln w="9525">
            <a:noFill/>
            <a:miter lim="800000"/>
            <a:headEnd/>
            <a:tailEnd/>
          </a:ln>
        </p:spPr>
        <p:txBody>
          <a:bodyPr lIns="36576" tIns="36576" rIns="36576" bIns="36576"/>
          <a:lstStyle/>
          <a:p>
            <a:pPr marL="234950" lvl="1" algn="ctr">
              <a:spcAft>
                <a:spcPts val="500"/>
              </a:spcAft>
              <a:defRPr/>
            </a:pPr>
            <a:r>
              <a:rPr lang="en-US" sz="3800" dirty="0">
                <a:effectLst>
                  <a:outerShdw blurRad="38100" dist="38100" dir="2700000" algn="tl">
                    <a:srgbClr val="C0C0C0"/>
                  </a:outerShdw>
                </a:effectLst>
                <a:latin typeface="Rockwell" pitchFamily="18" charset="0"/>
              </a:rPr>
              <a:t>It’s the magic of changing </a:t>
            </a:r>
            <a:r>
              <a:rPr lang="en-US" sz="3800" b="1" i="1" dirty="0">
                <a:solidFill>
                  <a:srgbClr val="003366"/>
                </a:solidFill>
                <a:effectLst>
                  <a:outerShdw blurRad="38100" dist="38100" dir="2700000" algn="tl">
                    <a:srgbClr val="C0C0C0"/>
                  </a:outerShdw>
                </a:effectLst>
                <a:latin typeface="Rockwell" pitchFamily="18" charset="0"/>
              </a:rPr>
              <a:t>materials</a:t>
            </a:r>
            <a:r>
              <a:rPr lang="en-US" sz="3800" dirty="0">
                <a:effectLst>
                  <a:outerShdw blurRad="38100" dist="38100" dir="2700000" algn="tl">
                    <a:srgbClr val="C0C0C0"/>
                  </a:outerShdw>
                </a:effectLst>
                <a:latin typeface="Rockwell" pitchFamily="18" charset="0"/>
              </a:rPr>
              <a:t> </a:t>
            </a:r>
          </a:p>
          <a:p>
            <a:pPr marL="234950" lvl="1" algn="ctr">
              <a:spcAft>
                <a:spcPts val="500"/>
              </a:spcAft>
              <a:defRPr/>
            </a:pPr>
            <a:r>
              <a:rPr lang="en-US" sz="3800" dirty="0">
                <a:effectLst>
                  <a:outerShdw blurRad="38100" dist="38100" dir="2700000" algn="tl">
                    <a:srgbClr val="C0C0C0"/>
                  </a:outerShdw>
                </a:effectLst>
                <a:latin typeface="Rockwell" pitchFamily="18" charset="0"/>
              </a:rPr>
              <a:t>into </a:t>
            </a:r>
            <a:r>
              <a:rPr lang="en-US" sz="3800" b="1" i="1" dirty="0">
                <a:solidFill>
                  <a:srgbClr val="003366"/>
                </a:solidFill>
                <a:effectLst>
                  <a:outerShdw blurRad="38100" dist="38100" dir="2700000" algn="tl">
                    <a:srgbClr val="C0C0C0"/>
                  </a:outerShdw>
                </a:effectLst>
                <a:latin typeface="Rockwell" pitchFamily="18" charset="0"/>
              </a:rPr>
              <a:t>products</a:t>
            </a:r>
            <a:r>
              <a:rPr lang="en-US" sz="3800" dirty="0">
                <a:effectLst>
                  <a:outerShdw blurRad="38100" dist="38100" dir="2700000" algn="tl">
                    <a:srgbClr val="C0C0C0"/>
                  </a:outerShdw>
                </a:effectLst>
                <a:latin typeface="Rockwell" pitchFamily="18" charset="0"/>
              </a:rPr>
              <a:t> that people can use. </a:t>
            </a:r>
            <a:endParaRPr lang="en-US" sz="3800" b="1" dirty="0">
              <a:effectLst>
                <a:outerShdw blurRad="38100" dist="38100" dir="2700000" algn="tl">
                  <a:srgbClr val="C0C0C0"/>
                </a:outerShdw>
              </a:effectLst>
              <a:latin typeface="Rockwell" pitchFamily="18" charset="0"/>
            </a:endParaRPr>
          </a:p>
        </p:txBody>
      </p:sp>
      <p:sp>
        <p:nvSpPr>
          <p:cNvPr id="18436"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18" name="TextBox 17"/>
          <p:cNvSpPr txBox="1"/>
          <p:nvPr/>
        </p:nvSpPr>
        <p:spPr bwMode="auto">
          <a:xfrm>
            <a:off x="0" y="0"/>
            <a:ext cx="9194646" cy="904863"/>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4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What is manufacturing?</a:t>
            </a:r>
          </a:p>
        </p:txBody>
      </p:sp>
      <p:sp>
        <p:nvSpPr>
          <p:cNvPr id="10" name="Rectangle 9"/>
          <p:cNvSpPr/>
          <p:nvPr/>
        </p:nvSpPr>
        <p:spPr>
          <a:xfrm>
            <a:off x="981159" y="5001701"/>
            <a:ext cx="8077200" cy="707886"/>
          </a:xfrm>
          <a:prstGeom prst="rect">
            <a:avLst/>
          </a:prstGeom>
        </p:spPr>
        <p:txBody>
          <a:bodyPr wrap="square">
            <a:spAutoFit/>
          </a:bodyPr>
          <a:lstStyle/>
          <a:p>
            <a:pPr>
              <a:defRPr/>
            </a:pPr>
            <a:r>
              <a:rPr lang="en-US" sz="4000" i="1" dirty="0">
                <a:effectLst>
                  <a:outerShdw blurRad="38100" dist="38100" dir="2700000" algn="tl">
                    <a:srgbClr val="C0C0C0"/>
                  </a:outerShdw>
                </a:effectLst>
                <a:latin typeface="Rockwell" pitchFamily="18" charset="0"/>
              </a:rPr>
              <a:t>Including products that you use!</a:t>
            </a:r>
            <a:endParaRPr lang="en-US" sz="4000" i="1" dirty="0">
              <a:latin typeface="Rockwell" pitchFamily="18" charset="0"/>
            </a:endParaRPr>
          </a:p>
        </p:txBody>
      </p:sp>
      <p:sp>
        <p:nvSpPr>
          <p:cNvPr id="11" name="TextBox 14">
            <a:hlinkClick r:id="rId5"/>
          </p:cNvPr>
          <p:cNvSpPr txBox="1">
            <a:spLocks noChangeArrowheads="1"/>
          </p:cNvSpPr>
          <p:nvPr/>
        </p:nvSpPr>
        <p:spPr bwMode="auto">
          <a:xfrm>
            <a:off x="0" y="5821363"/>
            <a:ext cx="9144000" cy="350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dirty="0">
                <a:solidFill>
                  <a:srgbClr val="BFBFBF"/>
                </a:solidFill>
                <a:latin typeface="Times" charset="0"/>
              </a:rPr>
              <a:t>MADE IN FLORIDA ~ MADE IN FLORIDA ~ MADE IN FLORIDA ~ MADE IN FLORIDA</a:t>
            </a:r>
          </a:p>
        </p:txBody>
      </p:sp>
      <p:sp>
        <p:nvSpPr>
          <p:cNvPr id="14" name="Slide Number Placeholder 4">
            <a:extLst>
              <a:ext uri="{FF2B5EF4-FFF2-40B4-BE49-F238E27FC236}">
                <a16:creationId xmlns:a16="http://schemas.microsoft.com/office/drawing/2014/main" id="{BFDB0CBF-CCEC-4323-81B4-9C52508343DC}"/>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pic>
        <p:nvPicPr>
          <p:cNvPr id="3074" name="Picture 2" descr="Tropicana product image">
            <a:extLst>
              <a:ext uri="{FF2B5EF4-FFF2-40B4-BE49-F238E27FC236}">
                <a16:creationId xmlns:a16="http://schemas.microsoft.com/office/drawing/2014/main" id="{8420A2C8-B16A-4CE5-9FE5-F8F8702798D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649" b="9732"/>
          <a:stretch/>
        </p:blipFill>
        <p:spPr bwMode="auto">
          <a:xfrm>
            <a:off x="6671461" y="1119838"/>
            <a:ext cx="1295736" cy="169783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Urban-Interface-eMax-banner-768x563">
            <a:extLst>
              <a:ext uri="{FF2B5EF4-FFF2-40B4-BE49-F238E27FC236}">
                <a16:creationId xmlns:a16="http://schemas.microsoft.com/office/drawing/2014/main" id="{57DA01EA-C146-4F5C-908E-B941011E00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5227" y="2594423"/>
            <a:ext cx="2243939" cy="164497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3B89BE2D-5D98-4928-A4D1-D2855F5C5D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920" y="1125938"/>
            <a:ext cx="1587480" cy="193617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raw materials for manufacturing">
            <a:extLst>
              <a:ext uri="{FF2B5EF4-FFF2-40B4-BE49-F238E27FC236}">
                <a16:creationId xmlns:a16="http://schemas.microsoft.com/office/drawing/2014/main" id="{03C9B609-41C1-49A5-A976-1B00D956BF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444" y="2870840"/>
            <a:ext cx="1481137" cy="98454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Raw Materials Used for Plastic Product Manufacturing">
            <a:extLst>
              <a:ext uri="{FF2B5EF4-FFF2-40B4-BE49-F238E27FC236}">
                <a16:creationId xmlns:a16="http://schemas.microsoft.com/office/drawing/2014/main" id="{414C6CCE-DB27-4B22-A73D-84A72FACE3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714" y="4239394"/>
            <a:ext cx="1847850" cy="666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reeform 13"/>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5" name="TextBox 14"/>
          <p:cNvSpPr txBox="1"/>
          <p:nvPr/>
        </p:nvSpPr>
        <p:spPr bwMode="auto">
          <a:xfrm>
            <a:off x="0" y="0"/>
            <a:ext cx="9194646" cy="904863"/>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4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What is manufacturing?</a:t>
            </a:r>
          </a:p>
        </p:txBody>
      </p:sp>
      <p:sp>
        <p:nvSpPr>
          <p:cNvPr id="16" name="TextBox 14">
            <a:hlinkClick r:id="rId3"/>
          </p:cNvPr>
          <p:cNvSpPr txBox="1">
            <a:spLocks noChangeArrowheads="1"/>
          </p:cNvSpPr>
          <p:nvPr/>
        </p:nvSpPr>
        <p:spPr bwMode="auto">
          <a:xfrm>
            <a:off x="0" y="5791200"/>
            <a:ext cx="9144000"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a:solidFill>
                  <a:srgbClr val="BFBFBF"/>
                </a:solidFill>
                <a:latin typeface="Times" charset="0"/>
              </a:rPr>
              <a:t>MADE IN FLORIDA ~ MADE IN FLORIDA ~ MADE IN FLORIDA ~ MADE IN FLORIDA</a:t>
            </a:r>
          </a:p>
        </p:txBody>
      </p:sp>
      <p:graphicFrame>
        <p:nvGraphicFramePr>
          <p:cNvPr id="20491" name="Content Placeholder 2">
            <a:extLst>
              <a:ext uri="{FF2B5EF4-FFF2-40B4-BE49-F238E27FC236}">
                <a16:creationId xmlns:a16="http://schemas.microsoft.com/office/drawing/2014/main" id="{96B4C5C5-3C0C-471F-B58F-6FF1B5CFF097}"/>
              </a:ext>
            </a:extLst>
          </p:cNvPr>
          <p:cNvGraphicFramePr>
            <a:graphicFrameLocks noGrp="1"/>
          </p:cNvGraphicFramePr>
          <p:nvPr>
            <p:ph idx="4294967295"/>
            <p:extLst>
              <p:ext uri="{D42A27DB-BD31-4B8C-83A1-F6EECF244321}">
                <p14:modId xmlns:p14="http://schemas.microsoft.com/office/powerpoint/2010/main" val="3244275657"/>
              </p:ext>
            </p:extLst>
          </p:nvPr>
        </p:nvGraphicFramePr>
        <p:xfrm>
          <a:off x="761999" y="1228962"/>
          <a:ext cx="7543801"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4">
            <a:extLst>
              <a:ext uri="{FF2B5EF4-FFF2-40B4-BE49-F238E27FC236}">
                <a16:creationId xmlns:a16="http://schemas.microsoft.com/office/drawing/2014/main" id="{DDD82EEE-F453-4AF0-BA1D-0B7B74227C75}"/>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reeform 33"/>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35" name="TextBox 34"/>
          <p:cNvSpPr txBox="1"/>
          <p:nvPr/>
        </p:nvSpPr>
        <p:spPr bwMode="auto">
          <a:xfrm>
            <a:off x="0" y="0"/>
            <a:ext cx="9194646" cy="904863"/>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4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How it happens</a:t>
            </a:r>
          </a:p>
        </p:txBody>
      </p:sp>
      <p:sp>
        <p:nvSpPr>
          <p:cNvPr id="6" name="Slide Number Placeholder 4">
            <a:extLst>
              <a:ext uri="{FF2B5EF4-FFF2-40B4-BE49-F238E27FC236}">
                <a16:creationId xmlns:a16="http://schemas.microsoft.com/office/drawing/2014/main" id="{AC2FEC7B-B67B-49AC-9D82-696D2D1D4756}"/>
              </a:ext>
            </a:extLst>
          </p:cNvPr>
          <p:cNvSpPr txBox="1">
            <a:spLocks/>
          </p:cNvSpPr>
          <p:nvPr/>
        </p:nvSpPr>
        <p:spPr>
          <a:xfrm>
            <a:off x="6096000" y="6460218"/>
            <a:ext cx="28194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www.madeinflorida.org</a:t>
            </a:r>
            <a:endParaRPr lang="en-US" dirty="0"/>
          </a:p>
        </p:txBody>
      </p:sp>
      <p:grpSp>
        <p:nvGrpSpPr>
          <p:cNvPr id="10" name="Group 9">
            <a:extLst>
              <a:ext uri="{FF2B5EF4-FFF2-40B4-BE49-F238E27FC236}">
                <a16:creationId xmlns:a16="http://schemas.microsoft.com/office/drawing/2014/main" id="{203539B9-9886-400B-99AC-75834AC0A30C}"/>
              </a:ext>
            </a:extLst>
          </p:cNvPr>
          <p:cNvGrpSpPr/>
          <p:nvPr/>
        </p:nvGrpSpPr>
        <p:grpSpPr>
          <a:xfrm>
            <a:off x="88975" y="1295400"/>
            <a:ext cx="9194647" cy="4267200"/>
            <a:chOff x="1066801" y="1600200"/>
            <a:chExt cx="8077199" cy="2590800"/>
          </a:xfrm>
        </p:grpSpPr>
        <p:sp>
          <p:nvSpPr>
            <p:cNvPr id="11" name="Rectangle 4">
              <a:extLst>
                <a:ext uri="{FF2B5EF4-FFF2-40B4-BE49-F238E27FC236}">
                  <a16:creationId xmlns:a16="http://schemas.microsoft.com/office/drawing/2014/main" id="{4AC478FA-470E-48EA-9029-DDD8C4857DC6}"/>
                </a:ext>
              </a:extLst>
            </p:cNvPr>
            <p:cNvSpPr>
              <a:spLocks noChangeArrowheads="1"/>
            </p:cNvSpPr>
            <p:nvPr/>
          </p:nvSpPr>
          <p:spPr bwMode="auto">
            <a:xfrm>
              <a:off x="1066801" y="3047999"/>
              <a:ext cx="157517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457200" indent="-457200" defTabSz="504825" eaLnBrk="0" hangingPunct="0">
                <a:tabLst>
                  <a:tab pos="517525" algn="l"/>
                  <a:tab pos="808038" algn="l"/>
                </a:tabLst>
                <a:defRPr>
                  <a:solidFill>
                    <a:schemeClr val="tx1"/>
                  </a:solidFill>
                  <a:latin typeface="Arial" panose="020B0604020202020204" pitchFamily="34" charset="0"/>
                </a:defRPr>
              </a:lvl1pPr>
              <a:lvl2pPr marL="742950" indent="-285750" defTabSz="504825" eaLnBrk="0" hangingPunct="0">
                <a:tabLst>
                  <a:tab pos="517525" algn="l"/>
                  <a:tab pos="808038" algn="l"/>
                </a:tabLst>
                <a:defRPr>
                  <a:solidFill>
                    <a:schemeClr val="tx1"/>
                  </a:solidFill>
                  <a:latin typeface="Arial" panose="020B0604020202020204" pitchFamily="34" charset="0"/>
                </a:defRPr>
              </a:lvl2pPr>
              <a:lvl3pPr marL="1143000" indent="-228600" defTabSz="504825" eaLnBrk="0" hangingPunct="0">
                <a:tabLst>
                  <a:tab pos="517525" algn="l"/>
                  <a:tab pos="808038" algn="l"/>
                </a:tabLst>
                <a:defRPr>
                  <a:solidFill>
                    <a:schemeClr val="tx1"/>
                  </a:solidFill>
                  <a:latin typeface="Arial" panose="020B0604020202020204" pitchFamily="34" charset="0"/>
                </a:defRPr>
              </a:lvl3pPr>
              <a:lvl4pPr marL="1600200" indent="-228600" defTabSz="504825" eaLnBrk="0" hangingPunct="0">
                <a:tabLst>
                  <a:tab pos="517525" algn="l"/>
                  <a:tab pos="808038" algn="l"/>
                </a:tabLst>
                <a:defRPr>
                  <a:solidFill>
                    <a:schemeClr val="tx1"/>
                  </a:solidFill>
                  <a:latin typeface="Arial" panose="020B0604020202020204" pitchFamily="34" charset="0"/>
                </a:defRPr>
              </a:lvl4pPr>
              <a:lvl5pPr marL="2057400" indent="-228600" defTabSz="504825" eaLnBrk="0" hangingPunct="0">
                <a:tabLst>
                  <a:tab pos="517525" algn="l"/>
                  <a:tab pos="808038" algn="l"/>
                </a:tabLst>
                <a:defRPr>
                  <a:solidFill>
                    <a:schemeClr val="tx1"/>
                  </a:solidFill>
                  <a:latin typeface="Arial" panose="020B0604020202020204" pitchFamily="34" charset="0"/>
                </a:defRPr>
              </a:lvl5pPr>
              <a:lvl6pPr marL="25146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6pPr>
              <a:lvl7pPr marL="29718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7pPr>
              <a:lvl8pPr marL="34290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8pPr>
              <a:lvl9pPr marL="38862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9pPr>
            </a:lstStyle>
            <a:p>
              <a:pPr algn="ctr" eaLnBrk="1" hangingPunct="1">
                <a:lnSpc>
                  <a:spcPct val="90000"/>
                </a:lnSpc>
                <a:spcBef>
                  <a:spcPct val="15000"/>
                </a:spcBef>
                <a:buClr>
                  <a:schemeClr val="folHlink"/>
                </a:buClr>
                <a:buSzPct val="90000"/>
                <a:buFont typeface="Wingdings" panose="05000000000000000000" pitchFamily="2" charset="2"/>
                <a:buNone/>
              </a:pPr>
              <a:r>
                <a:rPr lang="en-US" altLang="en-US" sz="2800" b="1" dirty="0">
                  <a:solidFill>
                    <a:srgbClr val="990033"/>
                  </a:solidFill>
                  <a:latin typeface="Palatino" pitchFamily="18" charset="0"/>
                </a:rPr>
                <a:t>Innovate</a:t>
              </a:r>
              <a:endParaRPr lang="en-US" altLang="en-US" sz="2800" dirty="0">
                <a:solidFill>
                  <a:srgbClr val="990033"/>
                </a:solidFill>
                <a:latin typeface="Palatino" pitchFamily="18" charset="0"/>
              </a:endParaRPr>
            </a:p>
          </p:txBody>
        </p:sp>
        <p:sp>
          <p:nvSpPr>
            <p:cNvPr id="12" name="Oval 5">
              <a:extLst>
                <a:ext uri="{FF2B5EF4-FFF2-40B4-BE49-F238E27FC236}">
                  <a16:creationId xmlns:a16="http://schemas.microsoft.com/office/drawing/2014/main" id="{4367026E-9AE8-44A9-9A1C-8BC30ADB6253}"/>
                </a:ext>
              </a:extLst>
            </p:cNvPr>
            <p:cNvSpPr>
              <a:spLocks noChangeArrowheads="1"/>
            </p:cNvSpPr>
            <p:nvPr/>
          </p:nvSpPr>
          <p:spPr bwMode="auto">
            <a:xfrm>
              <a:off x="1752600" y="3505200"/>
              <a:ext cx="541739" cy="381000"/>
            </a:xfrm>
            <a:prstGeom prst="ellipse">
              <a:avLst/>
            </a:prstGeom>
            <a:solidFill>
              <a:srgbClr val="A5002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solidFill>
                    <a:schemeClr val="bg1"/>
                  </a:solidFill>
                  <a:latin typeface="Palatino" pitchFamily="18" charset="0"/>
                </a:rPr>
                <a:t>1</a:t>
              </a:r>
            </a:p>
          </p:txBody>
        </p:sp>
        <p:grpSp>
          <p:nvGrpSpPr>
            <p:cNvPr id="13" name="Group 6">
              <a:extLst>
                <a:ext uri="{FF2B5EF4-FFF2-40B4-BE49-F238E27FC236}">
                  <a16:creationId xmlns:a16="http://schemas.microsoft.com/office/drawing/2014/main" id="{7BBFF679-962D-45A7-91B7-2BE4DD63E39B}"/>
                </a:ext>
              </a:extLst>
            </p:cNvPr>
            <p:cNvGrpSpPr>
              <a:grpSpLocks/>
            </p:cNvGrpSpPr>
            <p:nvPr/>
          </p:nvGrpSpPr>
          <p:grpSpPr bwMode="auto">
            <a:xfrm>
              <a:off x="3505200" y="1600200"/>
              <a:ext cx="1828800" cy="838200"/>
              <a:chOff x="912" y="1344"/>
              <a:chExt cx="1152" cy="528"/>
            </a:xfrm>
          </p:grpSpPr>
          <p:sp>
            <p:nvSpPr>
              <p:cNvPr id="33" name="Rectangle 7">
                <a:extLst>
                  <a:ext uri="{FF2B5EF4-FFF2-40B4-BE49-F238E27FC236}">
                    <a16:creationId xmlns:a16="http://schemas.microsoft.com/office/drawing/2014/main" id="{CCA72075-7D59-485B-9755-BD49C61F952D}"/>
                  </a:ext>
                </a:extLst>
              </p:cNvPr>
              <p:cNvSpPr>
                <a:spLocks noChangeArrowheads="1"/>
              </p:cNvSpPr>
              <p:nvPr/>
            </p:nvSpPr>
            <p:spPr bwMode="auto">
              <a:xfrm>
                <a:off x="912" y="1344"/>
                <a:ext cx="115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457200" indent="-457200" defTabSz="504825" eaLnBrk="0" hangingPunct="0">
                  <a:tabLst>
                    <a:tab pos="517525" algn="l"/>
                    <a:tab pos="808038" algn="l"/>
                  </a:tabLst>
                  <a:defRPr>
                    <a:solidFill>
                      <a:schemeClr val="tx1"/>
                    </a:solidFill>
                    <a:latin typeface="Arial" panose="020B0604020202020204" pitchFamily="34" charset="0"/>
                  </a:defRPr>
                </a:lvl1pPr>
                <a:lvl2pPr marL="742950" indent="-285750" defTabSz="504825" eaLnBrk="0" hangingPunct="0">
                  <a:tabLst>
                    <a:tab pos="517525" algn="l"/>
                    <a:tab pos="808038" algn="l"/>
                  </a:tabLst>
                  <a:defRPr>
                    <a:solidFill>
                      <a:schemeClr val="tx1"/>
                    </a:solidFill>
                    <a:latin typeface="Arial" panose="020B0604020202020204" pitchFamily="34" charset="0"/>
                  </a:defRPr>
                </a:lvl2pPr>
                <a:lvl3pPr marL="1143000" indent="-228600" defTabSz="504825" eaLnBrk="0" hangingPunct="0">
                  <a:tabLst>
                    <a:tab pos="517525" algn="l"/>
                    <a:tab pos="808038" algn="l"/>
                  </a:tabLst>
                  <a:defRPr>
                    <a:solidFill>
                      <a:schemeClr val="tx1"/>
                    </a:solidFill>
                    <a:latin typeface="Arial" panose="020B0604020202020204" pitchFamily="34" charset="0"/>
                  </a:defRPr>
                </a:lvl3pPr>
                <a:lvl4pPr marL="1600200" indent="-228600" defTabSz="504825" eaLnBrk="0" hangingPunct="0">
                  <a:tabLst>
                    <a:tab pos="517525" algn="l"/>
                    <a:tab pos="808038" algn="l"/>
                  </a:tabLst>
                  <a:defRPr>
                    <a:solidFill>
                      <a:schemeClr val="tx1"/>
                    </a:solidFill>
                    <a:latin typeface="Arial" panose="020B0604020202020204" pitchFamily="34" charset="0"/>
                  </a:defRPr>
                </a:lvl4pPr>
                <a:lvl5pPr marL="2057400" indent="-228600" defTabSz="504825" eaLnBrk="0" hangingPunct="0">
                  <a:tabLst>
                    <a:tab pos="517525" algn="l"/>
                    <a:tab pos="808038" algn="l"/>
                  </a:tabLst>
                  <a:defRPr>
                    <a:solidFill>
                      <a:schemeClr val="tx1"/>
                    </a:solidFill>
                    <a:latin typeface="Arial" panose="020B0604020202020204" pitchFamily="34" charset="0"/>
                  </a:defRPr>
                </a:lvl5pPr>
                <a:lvl6pPr marL="25146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6pPr>
                <a:lvl7pPr marL="29718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7pPr>
                <a:lvl8pPr marL="34290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8pPr>
                <a:lvl9pPr marL="38862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9pPr>
              </a:lstStyle>
              <a:p>
                <a:pPr algn="ctr" eaLnBrk="1" hangingPunct="1">
                  <a:lnSpc>
                    <a:spcPct val="90000"/>
                  </a:lnSpc>
                  <a:spcBef>
                    <a:spcPct val="15000"/>
                  </a:spcBef>
                  <a:buClr>
                    <a:schemeClr val="folHlink"/>
                  </a:buClr>
                  <a:buSzPct val="90000"/>
                  <a:buFont typeface="Wingdings" panose="05000000000000000000" pitchFamily="2" charset="2"/>
                  <a:buNone/>
                </a:pPr>
                <a:r>
                  <a:rPr lang="en-US" altLang="en-US" sz="2800" b="1" dirty="0">
                    <a:solidFill>
                      <a:srgbClr val="990033"/>
                    </a:solidFill>
                    <a:latin typeface="Palatino" pitchFamily="18" charset="0"/>
                  </a:rPr>
                  <a:t>Fabricate  </a:t>
                </a:r>
                <a:endParaRPr lang="en-US" altLang="en-US" sz="2800" dirty="0">
                  <a:solidFill>
                    <a:srgbClr val="990033"/>
                  </a:solidFill>
                  <a:latin typeface="Palatino" pitchFamily="18" charset="0"/>
                </a:endParaRPr>
              </a:p>
            </p:txBody>
          </p:sp>
          <p:sp>
            <p:nvSpPr>
              <p:cNvPr id="34" name="Oval 8">
                <a:extLst>
                  <a:ext uri="{FF2B5EF4-FFF2-40B4-BE49-F238E27FC236}">
                    <a16:creationId xmlns:a16="http://schemas.microsoft.com/office/drawing/2014/main" id="{C6C9FD01-1A97-4A7A-AF2B-3119A2A506FA}"/>
                  </a:ext>
                </a:extLst>
              </p:cNvPr>
              <p:cNvSpPr>
                <a:spLocks noChangeArrowheads="1"/>
              </p:cNvSpPr>
              <p:nvPr/>
            </p:nvSpPr>
            <p:spPr bwMode="auto">
              <a:xfrm>
                <a:off x="1368" y="1632"/>
                <a:ext cx="342" cy="240"/>
              </a:xfrm>
              <a:prstGeom prst="ellipse">
                <a:avLst/>
              </a:prstGeom>
              <a:solidFill>
                <a:srgbClr val="A5002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chemeClr val="folHlink"/>
                  </a:buClr>
                  <a:buSzPct val="90000"/>
                  <a:buFont typeface="Wingdings" panose="05000000000000000000" pitchFamily="2" charset="2"/>
                  <a:buNone/>
                </a:pPr>
                <a:r>
                  <a:rPr lang="en-US" altLang="en-US" sz="3200">
                    <a:solidFill>
                      <a:schemeClr val="bg1"/>
                    </a:solidFill>
                    <a:latin typeface="Palatino" pitchFamily="18" charset="0"/>
                  </a:rPr>
                  <a:t>3</a:t>
                </a:r>
              </a:p>
            </p:txBody>
          </p:sp>
        </p:grpSp>
        <p:grpSp>
          <p:nvGrpSpPr>
            <p:cNvPr id="14" name="Group 9">
              <a:extLst>
                <a:ext uri="{FF2B5EF4-FFF2-40B4-BE49-F238E27FC236}">
                  <a16:creationId xmlns:a16="http://schemas.microsoft.com/office/drawing/2014/main" id="{80C89D51-1802-406C-A3A8-87FA17EDF2A4}"/>
                </a:ext>
              </a:extLst>
            </p:cNvPr>
            <p:cNvGrpSpPr>
              <a:grpSpLocks/>
            </p:cNvGrpSpPr>
            <p:nvPr/>
          </p:nvGrpSpPr>
          <p:grpSpPr bwMode="auto">
            <a:xfrm>
              <a:off x="5326064" y="1600202"/>
              <a:ext cx="1143000" cy="879476"/>
              <a:chOff x="2251" y="972"/>
              <a:chExt cx="720" cy="554"/>
            </a:xfrm>
          </p:grpSpPr>
          <p:sp>
            <p:nvSpPr>
              <p:cNvPr id="31" name="Rectangle 10">
                <a:extLst>
                  <a:ext uri="{FF2B5EF4-FFF2-40B4-BE49-F238E27FC236}">
                    <a16:creationId xmlns:a16="http://schemas.microsoft.com/office/drawing/2014/main" id="{5A7207E6-45CC-4CE6-8202-F1A1E79741E1}"/>
                  </a:ext>
                </a:extLst>
              </p:cNvPr>
              <p:cNvSpPr>
                <a:spLocks noChangeArrowheads="1"/>
              </p:cNvSpPr>
              <p:nvPr/>
            </p:nvSpPr>
            <p:spPr bwMode="auto">
              <a:xfrm>
                <a:off x="2251" y="972"/>
                <a:ext cx="72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457200" indent="-457200" defTabSz="504825" eaLnBrk="0" hangingPunct="0">
                  <a:tabLst>
                    <a:tab pos="517525" algn="l"/>
                    <a:tab pos="808038" algn="l"/>
                  </a:tabLst>
                  <a:defRPr>
                    <a:solidFill>
                      <a:schemeClr val="tx1"/>
                    </a:solidFill>
                    <a:latin typeface="Arial" panose="020B0604020202020204" pitchFamily="34" charset="0"/>
                  </a:defRPr>
                </a:lvl1pPr>
                <a:lvl2pPr marL="742950" indent="-285750" defTabSz="504825" eaLnBrk="0" hangingPunct="0">
                  <a:tabLst>
                    <a:tab pos="517525" algn="l"/>
                    <a:tab pos="808038" algn="l"/>
                  </a:tabLst>
                  <a:defRPr>
                    <a:solidFill>
                      <a:schemeClr val="tx1"/>
                    </a:solidFill>
                    <a:latin typeface="Arial" panose="020B0604020202020204" pitchFamily="34" charset="0"/>
                  </a:defRPr>
                </a:lvl2pPr>
                <a:lvl3pPr marL="1143000" indent="-228600" defTabSz="504825" eaLnBrk="0" hangingPunct="0">
                  <a:tabLst>
                    <a:tab pos="517525" algn="l"/>
                    <a:tab pos="808038" algn="l"/>
                  </a:tabLst>
                  <a:defRPr>
                    <a:solidFill>
                      <a:schemeClr val="tx1"/>
                    </a:solidFill>
                    <a:latin typeface="Arial" panose="020B0604020202020204" pitchFamily="34" charset="0"/>
                  </a:defRPr>
                </a:lvl3pPr>
                <a:lvl4pPr marL="1600200" indent="-228600" defTabSz="504825" eaLnBrk="0" hangingPunct="0">
                  <a:tabLst>
                    <a:tab pos="517525" algn="l"/>
                    <a:tab pos="808038" algn="l"/>
                  </a:tabLst>
                  <a:defRPr>
                    <a:solidFill>
                      <a:schemeClr val="tx1"/>
                    </a:solidFill>
                    <a:latin typeface="Arial" panose="020B0604020202020204" pitchFamily="34" charset="0"/>
                  </a:defRPr>
                </a:lvl4pPr>
                <a:lvl5pPr marL="2057400" indent="-228600" defTabSz="504825" eaLnBrk="0" hangingPunct="0">
                  <a:tabLst>
                    <a:tab pos="517525" algn="l"/>
                    <a:tab pos="808038" algn="l"/>
                  </a:tabLst>
                  <a:defRPr>
                    <a:solidFill>
                      <a:schemeClr val="tx1"/>
                    </a:solidFill>
                    <a:latin typeface="Arial" panose="020B0604020202020204" pitchFamily="34" charset="0"/>
                  </a:defRPr>
                </a:lvl5pPr>
                <a:lvl6pPr marL="25146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6pPr>
                <a:lvl7pPr marL="29718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7pPr>
                <a:lvl8pPr marL="34290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8pPr>
                <a:lvl9pPr marL="38862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9pPr>
              </a:lstStyle>
              <a:p>
                <a:pPr algn="ctr" eaLnBrk="1" hangingPunct="1">
                  <a:lnSpc>
                    <a:spcPct val="90000"/>
                  </a:lnSpc>
                  <a:spcBef>
                    <a:spcPct val="15000"/>
                  </a:spcBef>
                  <a:buClr>
                    <a:schemeClr val="folHlink"/>
                  </a:buClr>
                  <a:buSzPct val="90000"/>
                  <a:buFont typeface="Wingdings" panose="05000000000000000000" pitchFamily="2" charset="2"/>
                  <a:buNone/>
                </a:pPr>
                <a:r>
                  <a:rPr lang="en-US" altLang="en-US" sz="2800" b="1" dirty="0">
                    <a:solidFill>
                      <a:srgbClr val="990033"/>
                    </a:solidFill>
                    <a:latin typeface="Palatino" pitchFamily="18" charset="0"/>
                  </a:rPr>
                  <a:t>Test</a:t>
                </a:r>
              </a:p>
            </p:txBody>
          </p:sp>
          <p:sp>
            <p:nvSpPr>
              <p:cNvPr id="32" name="Oval 11">
                <a:extLst>
                  <a:ext uri="{FF2B5EF4-FFF2-40B4-BE49-F238E27FC236}">
                    <a16:creationId xmlns:a16="http://schemas.microsoft.com/office/drawing/2014/main" id="{A40D12A4-C3B7-46ED-A9E5-CC934D2D7672}"/>
                  </a:ext>
                </a:extLst>
              </p:cNvPr>
              <p:cNvSpPr>
                <a:spLocks noChangeArrowheads="1"/>
              </p:cNvSpPr>
              <p:nvPr/>
            </p:nvSpPr>
            <p:spPr bwMode="auto">
              <a:xfrm>
                <a:off x="2448" y="1286"/>
                <a:ext cx="342" cy="240"/>
              </a:xfrm>
              <a:prstGeom prst="ellipse">
                <a:avLst/>
              </a:prstGeom>
              <a:solidFill>
                <a:srgbClr val="A5002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chemeClr val="folHlink"/>
                  </a:buClr>
                  <a:buSzPct val="90000"/>
                  <a:buFont typeface="Wingdings" panose="05000000000000000000" pitchFamily="2" charset="2"/>
                  <a:buNone/>
                </a:pPr>
                <a:r>
                  <a:rPr lang="en-US" altLang="en-US" sz="3200">
                    <a:solidFill>
                      <a:schemeClr val="bg1"/>
                    </a:solidFill>
                    <a:latin typeface="Palatino" pitchFamily="18" charset="0"/>
                  </a:rPr>
                  <a:t>4</a:t>
                </a:r>
              </a:p>
            </p:txBody>
          </p:sp>
        </p:grpSp>
        <p:grpSp>
          <p:nvGrpSpPr>
            <p:cNvPr id="15" name="Group 12">
              <a:extLst>
                <a:ext uri="{FF2B5EF4-FFF2-40B4-BE49-F238E27FC236}">
                  <a16:creationId xmlns:a16="http://schemas.microsoft.com/office/drawing/2014/main" id="{596FFE24-8322-4A01-9D40-B705ECFEEE08}"/>
                </a:ext>
              </a:extLst>
            </p:cNvPr>
            <p:cNvGrpSpPr>
              <a:grpSpLocks/>
            </p:cNvGrpSpPr>
            <p:nvPr/>
          </p:nvGrpSpPr>
          <p:grpSpPr bwMode="auto">
            <a:xfrm>
              <a:off x="6400800" y="2057400"/>
              <a:ext cx="1447800" cy="762000"/>
              <a:chOff x="3552" y="1392"/>
              <a:chExt cx="912" cy="480"/>
            </a:xfrm>
          </p:grpSpPr>
          <p:sp>
            <p:nvSpPr>
              <p:cNvPr id="29" name="Rectangle 13">
                <a:extLst>
                  <a:ext uri="{FF2B5EF4-FFF2-40B4-BE49-F238E27FC236}">
                    <a16:creationId xmlns:a16="http://schemas.microsoft.com/office/drawing/2014/main" id="{1ED9E75C-5658-4C74-A9BA-3A4EBADB389C}"/>
                  </a:ext>
                </a:extLst>
              </p:cNvPr>
              <p:cNvSpPr>
                <a:spLocks noChangeArrowheads="1"/>
              </p:cNvSpPr>
              <p:nvPr/>
            </p:nvSpPr>
            <p:spPr bwMode="auto">
              <a:xfrm>
                <a:off x="3552" y="1392"/>
                <a:ext cx="9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457200" indent="-457200" defTabSz="504825" eaLnBrk="0" hangingPunct="0">
                  <a:tabLst>
                    <a:tab pos="517525" algn="l"/>
                    <a:tab pos="808038" algn="l"/>
                  </a:tabLst>
                  <a:defRPr>
                    <a:solidFill>
                      <a:schemeClr val="tx1"/>
                    </a:solidFill>
                    <a:latin typeface="Arial" panose="020B0604020202020204" pitchFamily="34" charset="0"/>
                  </a:defRPr>
                </a:lvl1pPr>
                <a:lvl2pPr marL="742950" indent="-285750" defTabSz="504825" eaLnBrk="0" hangingPunct="0">
                  <a:tabLst>
                    <a:tab pos="517525" algn="l"/>
                    <a:tab pos="808038" algn="l"/>
                  </a:tabLst>
                  <a:defRPr>
                    <a:solidFill>
                      <a:schemeClr val="tx1"/>
                    </a:solidFill>
                    <a:latin typeface="Arial" panose="020B0604020202020204" pitchFamily="34" charset="0"/>
                  </a:defRPr>
                </a:lvl2pPr>
                <a:lvl3pPr marL="1143000" indent="-228600" defTabSz="504825" eaLnBrk="0" hangingPunct="0">
                  <a:tabLst>
                    <a:tab pos="517525" algn="l"/>
                    <a:tab pos="808038" algn="l"/>
                  </a:tabLst>
                  <a:defRPr>
                    <a:solidFill>
                      <a:schemeClr val="tx1"/>
                    </a:solidFill>
                    <a:latin typeface="Arial" panose="020B0604020202020204" pitchFamily="34" charset="0"/>
                  </a:defRPr>
                </a:lvl3pPr>
                <a:lvl4pPr marL="1600200" indent="-228600" defTabSz="504825" eaLnBrk="0" hangingPunct="0">
                  <a:tabLst>
                    <a:tab pos="517525" algn="l"/>
                    <a:tab pos="808038" algn="l"/>
                  </a:tabLst>
                  <a:defRPr>
                    <a:solidFill>
                      <a:schemeClr val="tx1"/>
                    </a:solidFill>
                    <a:latin typeface="Arial" panose="020B0604020202020204" pitchFamily="34" charset="0"/>
                  </a:defRPr>
                </a:lvl4pPr>
                <a:lvl5pPr marL="2057400" indent="-228600" defTabSz="504825" eaLnBrk="0" hangingPunct="0">
                  <a:tabLst>
                    <a:tab pos="517525" algn="l"/>
                    <a:tab pos="808038" algn="l"/>
                  </a:tabLst>
                  <a:defRPr>
                    <a:solidFill>
                      <a:schemeClr val="tx1"/>
                    </a:solidFill>
                    <a:latin typeface="Arial" panose="020B0604020202020204" pitchFamily="34" charset="0"/>
                  </a:defRPr>
                </a:lvl5pPr>
                <a:lvl6pPr marL="25146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6pPr>
                <a:lvl7pPr marL="29718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7pPr>
                <a:lvl8pPr marL="34290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8pPr>
                <a:lvl9pPr marL="38862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9pPr>
              </a:lstStyle>
              <a:p>
                <a:pPr algn="ctr" eaLnBrk="1" hangingPunct="1">
                  <a:lnSpc>
                    <a:spcPct val="90000"/>
                  </a:lnSpc>
                  <a:spcBef>
                    <a:spcPct val="15000"/>
                  </a:spcBef>
                  <a:buClr>
                    <a:schemeClr val="folHlink"/>
                  </a:buClr>
                  <a:buSzPct val="90000"/>
                  <a:buFont typeface="Wingdings" panose="05000000000000000000" pitchFamily="2" charset="2"/>
                  <a:buNone/>
                </a:pPr>
                <a:r>
                  <a:rPr lang="en-US" altLang="en-US" sz="2800" b="1">
                    <a:solidFill>
                      <a:srgbClr val="990033"/>
                    </a:solidFill>
                    <a:latin typeface="Palatino" pitchFamily="18" charset="0"/>
                  </a:rPr>
                  <a:t>Market</a:t>
                </a:r>
              </a:p>
            </p:txBody>
          </p:sp>
          <p:sp>
            <p:nvSpPr>
              <p:cNvPr id="30" name="Oval 14">
                <a:extLst>
                  <a:ext uri="{FF2B5EF4-FFF2-40B4-BE49-F238E27FC236}">
                    <a16:creationId xmlns:a16="http://schemas.microsoft.com/office/drawing/2014/main" id="{67A3A318-F54F-4C6A-8AC5-BD1CD90A0D45}"/>
                  </a:ext>
                </a:extLst>
              </p:cNvPr>
              <p:cNvSpPr>
                <a:spLocks noChangeArrowheads="1"/>
              </p:cNvSpPr>
              <p:nvPr/>
            </p:nvSpPr>
            <p:spPr bwMode="auto">
              <a:xfrm>
                <a:off x="3888" y="1632"/>
                <a:ext cx="342" cy="240"/>
              </a:xfrm>
              <a:prstGeom prst="ellipse">
                <a:avLst/>
              </a:prstGeom>
              <a:solidFill>
                <a:srgbClr val="A5002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chemeClr val="folHlink"/>
                  </a:buClr>
                  <a:buSzPct val="90000"/>
                  <a:buFont typeface="Wingdings" panose="05000000000000000000" pitchFamily="2" charset="2"/>
                  <a:buNone/>
                </a:pPr>
                <a:r>
                  <a:rPr lang="en-US" altLang="en-US" sz="3200">
                    <a:solidFill>
                      <a:schemeClr val="bg1"/>
                    </a:solidFill>
                    <a:latin typeface="Palatino" pitchFamily="18" charset="0"/>
                  </a:rPr>
                  <a:t>5</a:t>
                </a:r>
              </a:p>
            </p:txBody>
          </p:sp>
        </p:grpSp>
        <p:grpSp>
          <p:nvGrpSpPr>
            <p:cNvPr id="16" name="Group 15">
              <a:extLst>
                <a:ext uri="{FF2B5EF4-FFF2-40B4-BE49-F238E27FC236}">
                  <a16:creationId xmlns:a16="http://schemas.microsoft.com/office/drawing/2014/main" id="{B61BE391-DE1A-4412-98E2-A214587439F4}"/>
                </a:ext>
              </a:extLst>
            </p:cNvPr>
            <p:cNvGrpSpPr>
              <a:grpSpLocks/>
            </p:cNvGrpSpPr>
            <p:nvPr/>
          </p:nvGrpSpPr>
          <p:grpSpPr bwMode="auto">
            <a:xfrm>
              <a:off x="7315200" y="2971800"/>
              <a:ext cx="1828800" cy="914400"/>
              <a:chOff x="4272" y="1872"/>
              <a:chExt cx="1152" cy="576"/>
            </a:xfrm>
          </p:grpSpPr>
          <p:sp>
            <p:nvSpPr>
              <p:cNvPr id="27" name="Rectangle 16">
                <a:extLst>
                  <a:ext uri="{FF2B5EF4-FFF2-40B4-BE49-F238E27FC236}">
                    <a16:creationId xmlns:a16="http://schemas.microsoft.com/office/drawing/2014/main" id="{AAAB9E78-A3AB-4B9B-BD3D-A2615782E413}"/>
                  </a:ext>
                </a:extLst>
              </p:cNvPr>
              <p:cNvSpPr>
                <a:spLocks noChangeArrowheads="1"/>
              </p:cNvSpPr>
              <p:nvPr/>
            </p:nvSpPr>
            <p:spPr bwMode="auto">
              <a:xfrm>
                <a:off x="4272" y="1872"/>
                <a:ext cx="115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457200" indent="-457200" defTabSz="504825" eaLnBrk="0" hangingPunct="0">
                  <a:tabLst>
                    <a:tab pos="517525" algn="l"/>
                    <a:tab pos="808038" algn="l"/>
                  </a:tabLst>
                  <a:defRPr>
                    <a:solidFill>
                      <a:schemeClr val="tx1"/>
                    </a:solidFill>
                    <a:latin typeface="Arial" panose="020B0604020202020204" pitchFamily="34" charset="0"/>
                  </a:defRPr>
                </a:lvl1pPr>
                <a:lvl2pPr marL="742950" indent="-285750" defTabSz="504825" eaLnBrk="0" hangingPunct="0">
                  <a:tabLst>
                    <a:tab pos="517525" algn="l"/>
                    <a:tab pos="808038" algn="l"/>
                  </a:tabLst>
                  <a:defRPr>
                    <a:solidFill>
                      <a:schemeClr val="tx1"/>
                    </a:solidFill>
                    <a:latin typeface="Arial" panose="020B0604020202020204" pitchFamily="34" charset="0"/>
                  </a:defRPr>
                </a:lvl2pPr>
                <a:lvl3pPr marL="1143000" indent="-228600" defTabSz="504825" eaLnBrk="0" hangingPunct="0">
                  <a:tabLst>
                    <a:tab pos="517525" algn="l"/>
                    <a:tab pos="808038" algn="l"/>
                  </a:tabLst>
                  <a:defRPr>
                    <a:solidFill>
                      <a:schemeClr val="tx1"/>
                    </a:solidFill>
                    <a:latin typeface="Arial" panose="020B0604020202020204" pitchFamily="34" charset="0"/>
                  </a:defRPr>
                </a:lvl3pPr>
                <a:lvl4pPr marL="1600200" indent="-228600" defTabSz="504825" eaLnBrk="0" hangingPunct="0">
                  <a:tabLst>
                    <a:tab pos="517525" algn="l"/>
                    <a:tab pos="808038" algn="l"/>
                  </a:tabLst>
                  <a:defRPr>
                    <a:solidFill>
                      <a:schemeClr val="tx1"/>
                    </a:solidFill>
                    <a:latin typeface="Arial" panose="020B0604020202020204" pitchFamily="34" charset="0"/>
                  </a:defRPr>
                </a:lvl4pPr>
                <a:lvl5pPr marL="2057400" indent="-228600" defTabSz="504825" eaLnBrk="0" hangingPunct="0">
                  <a:tabLst>
                    <a:tab pos="517525" algn="l"/>
                    <a:tab pos="808038" algn="l"/>
                  </a:tabLst>
                  <a:defRPr>
                    <a:solidFill>
                      <a:schemeClr val="tx1"/>
                    </a:solidFill>
                    <a:latin typeface="Arial" panose="020B0604020202020204" pitchFamily="34" charset="0"/>
                  </a:defRPr>
                </a:lvl5pPr>
                <a:lvl6pPr marL="25146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6pPr>
                <a:lvl7pPr marL="29718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7pPr>
                <a:lvl8pPr marL="34290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8pPr>
                <a:lvl9pPr marL="38862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9pPr>
              </a:lstStyle>
              <a:p>
                <a:pPr algn="ctr" eaLnBrk="1" hangingPunct="1">
                  <a:lnSpc>
                    <a:spcPct val="90000"/>
                  </a:lnSpc>
                  <a:spcBef>
                    <a:spcPct val="15000"/>
                  </a:spcBef>
                  <a:buClr>
                    <a:schemeClr val="folHlink"/>
                  </a:buClr>
                  <a:buSzPct val="90000"/>
                  <a:buFont typeface="Wingdings" panose="05000000000000000000" pitchFamily="2" charset="2"/>
                  <a:buNone/>
                </a:pPr>
                <a:r>
                  <a:rPr lang="en-US" altLang="en-US" sz="2800" b="1" dirty="0">
                    <a:solidFill>
                      <a:srgbClr val="990033"/>
                    </a:solidFill>
                    <a:latin typeface="Palatino" pitchFamily="18" charset="0"/>
                  </a:rPr>
                  <a:t>Distribute  </a:t>
                </a:r>
                <a:endParaRPr lang="en-US" altLang="en-US" sz="2800" dirty="0">
                  <a:solidFill>
                    <a:srgbClr val="990033"/>
                  </a:solidFill>
                  <a:latin typeface="Palatino" pitchFamily="18" charset="0"/>
                </a:endParaRPr>
              </a:p>
            </p:txBody>
          </p:sp>
          <p:sp>
            <p:nvSpPr>
              <p:cNvPr id="28" name="Oval 17">
                <a:extLst>
                  <a:ext uri="{FF2B5EF4-FFF2-40B4-BE49-F238E27FC236}">
                    <a16:creationId xmlns:a16="http://schemas.microsoft.com/office/drawing/2014/main" id="{3154BABE-7585-4866-8AD3-4D86AF2E6301}"/>
                  </a:ext>
                </a:extLst>
              </p:cNvPr>
              <p:cNvSpPr>
                <a:spLocks noChangeArrowheads="1"/>
              </p:cNvSpPr>
              <p:nvPr/>
            </p:nvSpPr>
            <p:spPr bwMode="auto">
              <a:xfrm>
                <a:off x="4752" y="2208"/>
                <a:ext cx="342" cy="240"/>
              </a:xfrm>
              <a:prstGeom prst="ellipse">
                <a:avLst/>
              </a:prstGeom>
              <a:solidFill>
                <a:srgbClr val="A5002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chemeClr val="folHlink"/>
                  </a:buClr>
                  <a:buSzPct val="90000"/>
                  <a:buFont typeface="Wingdings" panose="05000000000000000000" pitchFamily="2" charset="2"/>
                  <a:buNone/>
                </a:pPr>
                <a:r>
                  <a:rPr lang="en-US" altLang="en-US" sz="3200">
                    <a:solidFill>
                      <a:schemeClr val="bg1"/>
                    </a:solidFill>
                    <a:latin typeface="Palatino" pitchFamily="18" charset="0"/>
                  </a:rPr>
                  <a:t>6</a:t>
                </a:r>
              </a:p>
            </p:txBody>
          </p:sp>
        </p:grpSp>
        <p:sp>
          <p:nvSpPr>
            <p:cNvPr id="17" name="Arc 20">
              <a:extLst>
                <a:ext uri="{FF2B5EF4-FFF2-40B4-BE49-F238E27FC236}">
                  <a16:creationId xmlns:a16="http://schemas.microsoft.com/office/drawing/2014/main" id="{4CD6E0A9-36C2-48DB-8A43-92998978A63B}"/>
                </a:ext>
              </a:extLst>
            </p:cNvPr>
            <p:cNvSpPr>
              <a:spLocks/>
            </p:cNvSpPr>
            <p:nvPr/>
          </p:nvSpPr>
          <p:spPr bwMode="auto">
            <a:xfrm>
              <a:off x="2286000" y="2743200"/>
              <a:ext cx="5638800" cy="1447800"/>
            </a:xfrm>
            <a:custGeom>
              <a:avLst/>
              <a:gdLst>
                <a:gd name="T0" fmla="*/ 0 w 42972"/>
                <a:gd name="T1" fmla="*/ 2147483647 h 21600"/>
                <a:gd name="T2" fmla="*/ 2147483647 w 42972"/>
                <a:gd name="T3" fmla="*/ 2147483647 h 21600"/>
                <a:gd name="T4" fmla="*/ 2147483647 w 42972"/>
                <a:gd name="T5" fmla="*/ 2147483647 h 21600"/>
                <a:gd name="T6" fmla="*/ 0 60000 65536"/>
                <a:gd name="T7" fmla="*/ 0 60000 65536"/>
                <a:gd name="T8" fmla="*/ 0 60000 65536"/>
                <a:gd name="T9" fmla="*/ 0 w 42972"/>
                <a:gd name="T10" fmla="*/ 0 h 21600"/>
                <a:gd name="T11" fmla="*/ 42972 w 42972"/>
                <a:gd name="T12" fmla="*/ 21600 h 21600"/>
              </a:gdLst>
              <a:ahLst/>
              <a:cxnLst>
                <a:cxn ang="T6">
                  <a:pos x="T0" y="T1"/>
                </a:cxn>
                <a:cxn ang="T7">
                  <a:pos x="T2" y="T3"/>
                </a:cxn>
                <a:cxn ang="T8">
                  <a:pos x="T4" y="T5"/>
                </a:cxn>
              </a:cxnLst>
              <a:rect l="T9" t="T10" r="T11" b="T12"/>
              <a:pathLst>
                <a:path w="42972" h="21600" fill="none" extrusionOk="0">
                  <a:moveTo>
                    <a:pt x="-1" y="19839"/>
                  </a:moveTo>
                  <a:cubicBezTo>
                    <a:pt x="916" y="8630"/>
                    <a:pt x="10281" y="-1"/>
                    <a:pt x="21528" y="0"/>
                  </a:cubicBezTo>
                  <a:cubicBezTo>
                    <a:pt x="32455" y="0"/>
                    <a:pt x="41662" y="8161"/>
                    <a:pt x="42972" y="19010"/>
                  </a:cubicBezTo>
                </a:path>
                <a:path w="42972" h="21600" stroke="0" extrusionOk="0">
                  <a:moveTo>
                    <a:pt x="-1" y="19839"/>
                  </a:moveTo>
                  <a:cubicBezTo>
                    <a:pt x="916" y="8630"/>
                    <a:pt x="10281" y="-1"/>
                    <a:pt x="21528" y="0"/>
                  </a:cubicBezTo>
                  <a:cubicBezTo>
                    <a:pt x="32455" y="0"/>
                    <a:pt x="41662" y="8161"/>
                    <a:pt x="42972" y="19010"/>
                  </a:cubicBezTo>
                  <a:lnTo>
                    <a:pt x="21528"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AutoShape 22">
              <a:extLst>
                <a:ext uri="{FF2B5EF4-FFF2-40B4-BE49-F238E27FC236}">
                  <a16:creationId xmlns:a16="http://schemas.microsoft.com/office/drawing/2014/main" id="{A248DA39-3A94-4DB6-8DCB-74D163161528}"/>
                </a:ext>
              </a:extLst>
            </p:cNvPr>
            <p:cNvSpPr>
              <a:spLocks noChangeArrowheads="1"/>
            </p:cNvSpPr>
            <p:nvPr/>
          </p:nvSpPr>
          <p:spPr bwMode="auto">
            <a:xfrm rot="1445870">
              <a:off x="2299077" y="3737803"/>
              <a:ext cx="457200" cy="201923"/>
            </a:xfrm>
            <a:prstGeom prst="rightArrow">
              <a:avLst>
                <a:gd name="adj1" fmla="val 50000"/>
                <a:gd name="adj2" fmla="val 30000"/>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AutoShape 23">
              <a:extLst>
                <a:ext uri="{FF2B5EF4-FFF2-40B4-BE49-F238E27FC236}">
                  <a16:creationId xmlns:a16="http://schemas.microsoft.com/office/drawing/2014/main" id="{F486FA1D-3C8A-4C44-954F-DB22483FDC3D}"/>
                </a:ext>
              </a:extLst>
            </p:cNvPr>
            <p:cNvSpPr>
              <a:spLocks noChangeArrowheads="1"/>
            </p:cNvSpPr>
            <p:nvPr/>
          </p:nvSpPr>
          <p:spPr bwMode="auto">
            <a:xfrm rot="5112141">
              <a:off x="4324498" y="2568575"/>
              <a:ext cx="457200" cy="381000"/>
            </a:xfrm>
            <a:prstGeom prst="rightArrow">
              <a:avLst>
                <a:gd name="adj1" fmla="val 50000"/>
                <a:gd name="adj2" fmla="val 30000"/>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AutoShape 24">
              <a:extLst>
                <a:ext uri="{FF2B5EF4-FFF2-40B4-BE49-F238E27FC236}">
                  <a16:creationId xmlns:a16="http://schemas.microsoft.com/office/drawing/2014/main" id="{FC8432B1-AE91-41DE-9F42-D2F7D3BE0286}"/>
                </a:ext>
              </a:extLst>
            </p:cNvPr>
            <p:cNvSpPr>
              <a:spLocks noChangeArrowheads="1"/>
            </p:cNvSpPr>
            <p:nvPr/>
          </p:nvSpPr>
          <p:spPr bwMode="auto">
            <a:xfrm rot="6067288">
              <a:off x="5524500" y="2628900"/>
              <a:ext cx="457200" cy="381000"/>
            </a:xfrm>
            <a:prstGeom prst="rightArrow">
              <a:avLst>
                <a:gd name="adj1" fmla="val 50000"/>
                <a:gd name="adj2" fmla="val 30000"/>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AutoShape 25">
              <a:extLst>
                <a:ext uri="{FF2B5EF4-FFF2-40B4-BE49-F238E27FC236}">
                  <a16:creationId xmlns:a16="http://schemas.microsoft.com/office/drawing/2014/main" id="{A8D606C2-1ADA-4A02-994F-4CA61B3F94FC}"/>
                </a:ext>
              </a:extLst>
            </p:cNvPr>
            <p:cNvSpPr>
              <a:spLocks noChangeArrowheads="1"/>
            </p:cNvSpPr>
            <p:nvPr/>
          </p:nvSpPr>
          <p:spPr bwMode="auto">
            <a:xfrm rot="7035953">
              <a:off x="6667500" y="2933700"/>
              <a:ext cx="457200" cy="381000"/>
            </a:xfrm>
            <a:prstGeom prst="rightArrow">
              <a:avLst>
                <a:gd name="adj1" fmla="val 50000"/>
                <a:gd name="adj2" fmla="val 30000"/>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AutoShape 26">
              <a:extLst>
                <a:ext uri="{FF2B5EF4-FFF2-40B4-BE49-F238E27FC236}">
                  <a16:creationId xmlns:a16="http://schemas.microsoft.com/office/drawing/2014/main" id="{59032579-7DA0-4427-BB46-DA94D438311F}"/>
                </a:ext>
              </a:extLst>
            </p:cNvPr>
            <p:cNvSpPr>
              <a:spLocks noChangeArrowheads="1"/>
            </p:cNvSpPr>
            <p:nvPr/>
          </p:nvSpPr>
          <p:spPr bwMode="auto">
            <a:xfrm rot="9169784">
              <a:off x="7557237" y="3788210"/>
              <a:ext cx="457200" cy="218811"/>
            </a:xfrm>
            <a:prstGeom prst="rightArrow">
              <a:avLst>
                <a:gd name="adj1" fmla="val 50000"/>
                <a:gd name="adj2" fmla="val 30000"/>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3" name="Group 27">
              <a:extLst>
                <a:ext uri="{FF2B5EF4-FFF2-40B4-BE49-F238E27FC236}">
                  <a16:creationId xmlns:a16="http://schemas.microsoft.com/office/drawing/2014/main" id="{995BB0CB-A0D9-48BE-AAB0-9254848F1509}"/>
                </a:ext>
              </a:extLst>
            </p:cNvPr>
            <p:cNvGrpSpPr>
              <a:grpSpLocks/>
            </p:cNvGrpSpPr>
            <p:nvPr/>
          </p:nvGrpSpPr>
          <p:grpSpPr bwMode="auto">
            <a:xfrm>
              <a:off x="2286000" y="2057400"/>
              <a:ext cx="1295400" cy="838200"/>
              <a:chOff x="480" y="1920"/>
              <a:chExt cx="816" cy="528"/>
            </a:xfrm>
          </p:grpSpPr>
          <p:sp>
            <p:nvSpPr>
              <p:cNvPr id="25" name="Rectangle 28">
                <a:extLst>
                  <a:ext uri="{FF2B5EF4-FFF2-40B4-BE49-F238E27FC236}">
                    <a16:creationId xmlns:a16="http://schemas.microsoft.com/office/drawing/2014/main" id="{BFCBB991-07E3-4B00-BDE1-82D7D3B79959}"/>
                  </a:ext>
                </a:extLst>
              </p:cNvPr>
              <p:cNvSpPr>
                <a:spLocks noChangeArrowheads="1"/>
              </p:cNvSpPr>
              <p:nvPr/>
            </p:nvSpPr>
            <p:spPr bwMode="auto">
              <a:xfrm>
                <a:off x="480" y="1920"/>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457200" indent="-457200" defTabSz="504825" eaLnBrk="0" hangingPunct="0">
                  <a:tabLst>
                    <a:tab pos="517525" algn="l"/>
                    <a:tab pos="808038" algn="l"/>
                  </a:tabLst>
                  <a:defRPr>
                    <a:solidFill>
                      <a:schemeClr val="tx1"/>
                    </a:solidFill>
                    <a:latin typeface="Arial" panose="020B0604020202020204" pitchFamily="34" charset="0"/>
                  </a:defRPr>
                </a:lvl1pPr>
                <a:lvl2pPr marL="742950" indent="-285750" defTabSz="504825" eaLnBrk="0" hangingPunct="0">
                  <a:tabLst>
                    <a:tab pos="517525" algn="l"/>
                    <a:tab pos="808038" algn="l"/>
                  </a:tabLst>
                  <a:defRPr>
                    <a:solidFill>
                      <a:schemeClr val="tx1"/>
                    </a:solidFill>
                    <a:latin typeface="Arial" panose="020B0604020202020204" pitchFamily="34" charset="0"/>
                  </a:defRPr>
                </a:lvl2pPr>
                <a:lvl3pPr marL="1143000" indent="-228600" defTabSz="504825" eaLnBrk="0" hangingPunct="0">
                  <a:tabLst>
                    <a:tab pos="517525" algn="l"/>
                    <a:tab pos="808038" algn="l"/>
                  </a:tabLst>
                  <a:defRPr>
                    <a:solidFill>
                      <a:schemeClr val="tx1"/>
                    </a:solidFill>
                    <a:latin typeface="Arial" panose="020B0604020202020204" pitchFamily="34" charset="0"/>
                  </a:defRPr>
                </a:lvl3pPr>
                <a:lvl4pPr marL="1600200" indent="-228600" defTabSz="504825" eaLnBrk="0" hangingPunct="0">
                  <a:tabLst>
                    <a:tab pos="517525" algn="l"/>
                    <a:tab pos="808038" algn="l"/>
                  </a:tabLst>
                  <a:defRPr>
                    <a:solidFill>
                      <a:schemeClr val="tx1"/>
                    </a:solidFill>
                    <a:latin typeface="Arial" panose="020B0604020202020204" pitchFamily="34" charset="0"/>
                  </a:defRPr>
                </a:lvl4pPr>
                <a:lvl5pPr marL="2057400" indent="-228600" defTabSz="504825" eaLnBrk="0" hangingPunct="0">
                  <a:tabLst>
                    <a:tab pos="517525" algn="l"/>
                    <a:tab pos="808038" algn="l"/>
                  </a:tabLst>
                  <a:defRPr>
                    <a:solidFill>
                      <a:schemeClr val="tx1"/>
                    </a:solidFill>
                    <a:latin typeface="Arial" panose="020B0604020202020204" pitchFamily="34" charset="0"/>
                  </a:defRPr>
                </a:lvl5pPr>
                <a:lvl6pPr marL="25146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6pPr>
                <a:lvl7pPr marL="29718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7pPr>
                <a:lvl8pPr marL="34290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8pPr>
                <a:lvl9pPr marL="3886200" indent="-228600" defTabSz="504825" eaLnBrk="0" fontAlgn="base" hangingPunct="0">
                  <a:spcBef>
                    <a:spcPct val="0"/>
                  </a:spcBef>
                  <a:spcAft>
                    <a:spcPct val="0"/>
                  </a:spcAft>
                  <a:tabLst>
                    <a:tab pos="517525" algn="l"/>
                    <a:tab pos="808038" algn="l"/>
                  </a:tabLst>
                  <a:defRPr>
                    <a:solidFill>
                      <a:schemeClr val="tx1"/>
                    </a:solidFill>
                    <a:latin typeface="Arial" panose="020B0604020202020204" pitchFamily="34" charset="0"/>
                  </a:defRPr>
                </a:lvl9pPr>
              </a:lstStyle>
              <a:p>
                <a:pPr algn="ctr" eaLnBrk="1" hangingPunct="1">
                  <a:lnSpc>
                    <a:spcPct val="90000"/>
                  </a:lnSpc>
                  <a:spcBef>
                    <a:spcPct val="15000"/>
                  </a:spcBef>
                  <a:buClr>
                    <a:schemeClr val="folHlink"/>
                  </a:buClr>
                  <a:buSzPct val="90000"/>
                  <a:buFont typeface="Wingdings" panose="05000000000000000000" pitchFamily="2" charset="2"/>
                  <a:buNone/>
                </a:pPr>
                <a:r>
                  <a:rPr lang="en-US" altLang="en-US" sz="2800" b="1" dirty="0">
                    <a:solidFill>
                      <a:srgbClr val="990033"/>
                    </a:solidFill>
                    <a:latin typeface="Palatino" pitchFamily="18" charset="0"/>
                  </a:rPr>
                  <a:t>Design</a:t>
                </a:r>
                <a:endParaRPr lang="en-US" altLang="en-US" sz="2800" dirty="0">
                  <a:solidFill>
                    <a:srgbClr val="990033"/>
                  </a:solidFill>
                  <a:latin typeface="Palatino" pitchFamily="18" charset="0"/>
                </a:endParaRPr>
              </a:p>
            </p:txBody>
          </p:sp>
          <p:sp>
            <p:nvSpPr>
              <p:cNvPr id="26" name="Oval 29">
                <a:extLst>
                  <a:ext uri="{FF2B5EF4-FFF2-40B4-BE49-F238E27FC236}">
                    <a16:creationId xmlns:a16="http://schemas.microsoft.com/office/drawing/2014/main" id="{D8792713-55AE-4131-A102-D280FC41297C}"/>
                  </a:ext>
                </a:extLst>
              </p:cNvPr>
              <p:cNvSpPr>
                <a:spLocks noChangeArrowheads="1"/>
              </p:cNvSpPr>
              <p:nvPr/>
            </p:nvSpPr>
            <p:spPr bwMode="auto">
              <a:xfrm>
                <a:off x="768" y="2208"/>
                <a:ext cx="342" cy="240"/>
              </a:xfrm>
              <a:prstGeom prst="ellipse">
                <a:avLst/>
              </a:prstGeom>
              <a:solidFill>
                <a:srgbClr val="A5002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a:solidFill>
                      <a:schemeClr val="bg1"/>
                    </a:solidFill>
                    <a:latin typeface="Palatino" pitchFamily="18" charset="0"/>
                  </a:rPr>
                  <a:t>2</a:t>
                </a:r>
              </a:p>
            </p:txBody>
          </p:sp>
        </p:grpSp>
        <p:sp>
          <p:nvSpPr>
            <p:cNvPr id="24" name="AutoShape 30">
              <a:extLst>
                <a:ext uri="{FF2B5EF4-FFF2-40B4-BE49-F238E27FC236}">
                  <a16:creationId xmlns:a16="http://schemas.microsoft.com/office/drawing/2014/main" id="{206D1503-CA82-4DE4-906B-F177FE9B1A79}"/>
                </a:ext>
              </a:extLst>
            </p:cNvPr>
            <p:cNvSpPr>
              <a:spLocks noChangeArrowheads="1"/>
            </p:cNvSpPr>
            <p:nvPr/>
          </p:nvSpPr>
          <p:spPr bwMode="auto">
            <a:xfrm rot="3095328">
              <a:off x="3216716" y="2873498"/>
              <a:ext cx="457200" cy="381000"/>
            </a:xfrm>
            <a:prstGeom prst="rightArrow">
              <a:avLst>
                <a:gd name="adj1" fmla="val 50000"/>
                <a:gd name="adj2" fmla="val 30000"/>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 name="Rectangle 1">
            <a:extLst>
              <a:ext uri="{FF2B5EF4-FFF2-40B4-BE49-F238E27FC236}">
                <a16:creationId xmlns:a16="http://schemas.microsoft.com/office/drawing/2014/main" id="{F7E8525A-7E5D-48ED-A200-724C427B174F}"/>
              </a:ext>
            </a:extLst>
          </p:cNvPr>
          <p:cNvSpPr/>
          <p:nvPr/>
        </p:nvSpPr>
        <p:spPr>
          <a:xfrm>
            <a:off x="3065741" y="4443825"/>
            <a:ext cx="2936318" cy="1107996"/>
          </a:xfrm>
          <a:prstGeom prst="rect">
            <a:avLst/>
          </a:prstGeom>
          <a:noFill/>
        </p:spPr>
        <p:txBody>
          <a:bodyPr wrap="none" lIns="91440" tIns="45720" rIns="91440" bIns="45720">
            <a:spAutoFit/>
          </a:bodyPr>
          <a:lstStyle/>
          <a:p>
            <a:pPr algn="ct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Product</a:t>
            </a:r>
          </a:p>
        </p:txBody>
      </p:sp>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1C078E37-69EF-72E7-B27C-5675D05FC20F}"/>
              </a:ext>
            </a:extLst>
          </p:cNvPr>
          <p:cNvGraphicFramePr>
            <a:graphicFrameLocks noGrp="1"/>
          </p:cNvGraphicFramePr>
          <p:nvPr>
            <p:ph idx="4294967295"/>
            <p:extLst>
              <p:ext uri="{D42A27DB-BD31-4B8C-83A1-F6EECF244321}">
                <p14:modId xmlns:p14="http://schemas.microsoft.com/office/powerpoint/2010/main" val="2959840092"/>
              </p:ext>
            </p:extLst>
          </p:nvPr>
        </p:nvGraphicFramePr>
        <p:xfrm>
          <a:off x="152401" y="12954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4975937-B50A-421B-8384-402A6608C05E}"/>
              </a:ext>
            </a:extLst>
          </p:cNvPr>
          <p:cNvSpPr txBox="1"/>
          <p:nvPr/>
        </p:nvSpPr>
        <p:spPr bwMode="auto">
          <a:xfrm>
            <a:off x="0" y="0"/>
            <a:ext cx="9194646" cy="904863"/>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4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The Manufacturing Cycle</a:t>
            </a:r>
          </a:p>
        </p:txBody>
      </p:sp>
      <p:sp>
        <p:nvSpPr>
          <p:cNvPr id="7" name="Freeform 33">
            <a:extLst>
              <a:ext uri="{FF2B5EF4-FFF2-40B4-BE49-F238E27FC236}">
                <a16:creationId xmlns:a16="http://schemas.microsoft.com/office/drawing/2014/main" id="{12E4CDD2-B4B9-4E6E-B67D-3A063D46BE48}"/>
              </a:ext>
            </a:extLst>
          </p:cNvPr>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5" name="Slide Number Placeholder 4">
            <a:extLst>
              <a:ext uri="{FF2B5EF4-FFF2-40B4-BE49-F238E27FC236}">
                <a16:creationId xmlns:a16="http://schemas.microsoft.com/office/drawing/2014/main" id="{70200114-AA0B-4DBB-8AE0-53E3FAC9D1D6}"/>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extLst>
      <p:ext uri="{BB962C8B-B14F-4D97-AF65-F5344CB8AC3E}">
        <p14:creationId xmlns:p14="http://schemas.microsoft.com/office/powerpoint/2010/main" val="268985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DE44B1C8-7C8B-4ED8-BBED-026B0B3A9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68" y="1152046"/>
            <a:ext cx="8164432" cy="5138090"/>
          </a:xfrm>
          <a:prstGeom prst="rect">
            <a:avLst/>
          </a:prstGeom>
        </p:spPr>
      </p:pic>
      <p:sp>
        <p:nvSpPr>
          <p:cNvPr id="38914"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7" name="TextBox 6"/>
          <p:cNvSpPr txBox="1"/>
          <p:nvPr/>
        </p:nvSpPr>
        <p:spPr bwMode="auto">
          <a:xfrm>
            <a:off x="-50723" y="-67407"/>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Do what you </a:t>
            </a:r>
          </a:p>
        </p:txBody>
      </p:sp>
      <p:sp>
        <p:nvSpPr>
          <p:cNvPr id="8" name="Heart 24"/>
          <p:cNvSpPr>
            <a:spLocks noChangeArrowheads="1"/>
          </p:cNvSpPr>
          <p:nvPr/>
        </p:nvSpPr>
        <p:spPr bwMode="auto">
          <a:xfrm>
            <a:off x="6781800" y="152400"/>
            <a:ext cx="838200" cy="685800"/>
          </a:xfrm>
          <a:custGeom>
            <a:avLst/>
            <a:gdLst>
              <a:gd name="T0" fmla="*/ 419100 w 838200"/>
              <a:gd name="T1" fmla="*/ 171450 h 685800"/>
              <a:gd name="T2" fmla="*/ 419100 w 838200"/>
              <a:gd name="T3" fmla="*/ 685800 h 685800"/>
              <a:gd name="T4" fmla="*/ 3 60000 65536"/>
              <a:gd name="T5" fmla="*/ 1 60000 65536"/>
              <a:gd name="T6" fmla="*/ 139700 w 838200"/>
              <a:gd name="T7" fmla="*/ 171450 h 685800"/>
              <a:gd name="T8" fmla="*/ 698500 w 838200"/>
              <a:gd name="T9" fmla="*/ 457200 h 685800"/>
            </a:gdLst>
            <a:ahLst/>
            <a:cxnLst>
              <a:cxn ang="T4">
                <a:pos x="T0" y="T1"/>
              </a:cxn>
              <a:cxn ang="T5">
                <a:pos x="T2" y="T3"/>
              </a:cxn>
            </a:cxnLst>
            <a:rect l="T6" t="T7" r="T8" b="T9"/>
            <a:pathLst>
              <a:path w="838200" h="685800">
                <a:moveTo>
                  <a:pt x="419100" y="171450"/>
                </a:moveTo>
                <a:cubicBezTo>
                  <a:pt x="593725" y="-228600"/>
                  <a:pt x="1274763" y="171450"/>
                  <a:pt x="419100" y="685800"/>
                </a:cubicBezTo>
                <a:cubicBezTo>
                  <a:pt x="-436562" y="171450"/>
                  <a:pt x="244475" y="-228600"/>
                  <a:pt x="419100" y="171450"/>
                </a:cubicBezTo>
                <a:close/>
              </a:path>
            </a:pathLst>
          </a:custGeom>
          <a:solidFill>
            <a:schemeClr val="accent1"/>
          </a:solidFill>
          <a:ln w="10000">
            <a:solidFill>
              <a:schemeClr val="accent1"/>
            </a:solidFill>
            <a:miter lim="800000"/>
            <a:headEnd/>
            <a:tailEnd/>
          </a:ln>
          <a:effectLst>
            <a:outerShdw dist="30000" dir="5400000" rotWithShape="0">
              <a:srgbClr val="808080">
                <a:alpha val="45000"/>
              </a:srgbClr>
            </a:outerShdw>
          </a:effectLst>
        </p:spPr>
        <p:txBody>
          <a:bodyPr anchor="ctr"/>
          <a:lstStyle/>
          <a:p>
            <a:pPr algn="ctr">
              <a:defRPr/>
            </a:pPr>
            <a:endParaRPr lang="en-US">
              <a:solidFill>
                <a:schemeClr val="lt1"/>
              </a:solidFill>
              <a:latin typeface="+mn-lt"/>
              <a:ea typeface="+mn-ea"/>
            </a:endParaRPr>
          </a:p>
        </p:txBody>
      </p:sp>
      <p:sp>
        <p:nvSpPr>
          <p:cNvPr id="9" name="TextBox 14">
            <a:hlinkClick r:id="rId4"/>
          </p:cNvPr>
          <p:cNvSpPr txBox="1">
            <a:spLocks noChangeArrowheads="1"/>
          </p:cNvSpPr>
          <p:nvPr/>
        </p:nvSpPr>
        <p:spPr bwMode="auto">
          <a:xfrm>
            <a:off x="0" y="6004865"/>
            <a:ext cx="9144000" cy="350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dirty="0">
                <a:solidFill>
                  <a:srgbClr val="BFBFBF"/>
                </a:solidFill>
                <a:latin typeface="Times" charset="0"/>
              </a:rPr>
              <a:t>MADE IN FLORIDA ~ MADE IN FLORIDA ~ MADE IN FLORIDA ~ MADE IN FLORIDA</a:t>
            </a:r>
          </a:p>
        </p:txBody>
      </p:sp>
      <p:sp>
        <p:nvSpPr>
          <p:cNvPr id="11" name="Slide Number Placeholder 4">
            <a:extLst>
              <a:ext uri="{FF2B5EF4-FFF2-40B4-BE49-F238E27FC236}">
                <a16:creationId xmlns:a16="http://schemas.microsoft.com/office/drawing/2014/main" id="{37091023-AD12-4AB6-A935-6FE8CE5B7A87}"/>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extLst>
      <p:ext uri="{BB962C8B-B14F-4D97-AF65-F5344CB8AC3E}">
        <p14:creationId xmlns:p14="http://schemas.microsoft.com/office/powerpoint/2010/main" val="199478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9"/>
          <p:cNvSpPr txBox="1">
            <a:spLocks noChangeArrowheads="1"/>
          </p:cNvSpPr>
          <p:nvPr/>
        </p:nvSpPr>
        <p:spPr bwMode="auto">
          <a:xfrm>
            <a:off x="-21771" y="4771856"/>
            <a:ext cx="9144000" cy="689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4000" dirty="0">
                <a:solidFill>
                  <a:srgbClr val="003366"/>
                </a:solidFill>
                <a:effectLst>
                  <a:outerShdw blurRad="38100" dist="38100" dir="2700000" algn="tl">
                    <a:srgbClr val="000000">
                      <a:alpha val="43137"/>
                    </a:srgbClr>
                  </a:outerShdw>
                </a:effectLst>
                <a:latin typeface="Impact" pitchFamily="34" charset="0"/>
              </a:rPr>
              <a:t>Great careers are waiting for you!!</a:t>
            </a:r>
          </a:p>
        </p:txBody>
      </p:sp>
      <p:sp>
        <p:nvSpPr>
          <p:cNvPr id="8" name="TextBox 7">
            <a:hlinkClick r:id="rId3"/>
          </p:cNvPr>
          <p:cNvSpPr txBox="1"/>
          <p:nvPr/>
        </p:nvSpPr>
        <p:spPr bwMode="auto">
          <a:xfrm rot="20368078">
            <a:off x="2246677" y="1001219"/>
            <a:ext cx="4650647" cy="2905411"/>
          </a:xfrm>
          <a:prstGeom prst="rect">
            <a:avLst/>
          </a:prstGeom>
          <a:ln w="38100" cap="flat" cmpd="sng">
            <a:solidFill>
              <a:srgbClr val="FF7F26"/>
            </a:solidFill>
            <a:bevel/>
            <a:headEnd/>
            <a:tailEnd/>
          </a:ln>
          <a:effectLst>
            <a:glow rad="101600">
              <a:srgbClr val="910101">
                <a:alpha val="75000"/>
              </a:srgbClr>
            </a:glow>
            <a:innerShdw blurRad="63500" dir="13500000">
              <a:srgbClr val="000000">
                <a:alpha val="50000"/>
              </a:srgbClr>
            </a:innerShdw>
          </a:effectLst>
        </p:spPr>
        <p:style>
          <a:lnRef idx="2">
            <a:schemeClr val="accent6"/>
          </a:lnRef>
          <a:fillRef idx="1">
            <a:schemeClr val="lt1"/>
          </a:fillRef>
          <a:effectRef idx="0">
            <a:schemeClr val="accent6"/>
          </a:effectRef>
          <a:fontRef idx="minor">
            <a:schemeClr val="dk1"/>
          </a:fontRef>
        </p:style>
        <p:txBody>
          <a:bodyPr wrap="square" lIns="36576" tIns="36576" rIns="36576" bIns="36576">
            <a:spAutoFit/>
          </a:bodyPr>
          <a:lstStyle/>
          <a:p>
            <a:pPr algn="ctr">
              <a:spcAft>
                <a:spcPts val="600"/>
              </a:spcAft>
              <a:defRPr/>
            </a:pPr>
            <a:r>
              <a:rPr lang="en-US" sz="7200" dirty="0">
                <a:solidFill>
                  <a:schemeClr val="tx1"/>
                </a:solidFill>
                <a:effectLst>
                  <a:outerShdw blurRad="38100" dist="38100" dir="2700000" algn="tl">
                    <a:srgbClr val="C0C0C0"/>
                  </a:outerShdw>
                </a:effectLst>
                <a:latin typeface="Stencil" pitchFamily="82" charset="0"/>
                <a:ea typeface="ＭＳ Ｐゴシック" charset="-128"/>
              </a:rPr>
              <a:t>Made in Florida</a:t>
            </a:r>
            <a:endParaRPr lang="en-US" sz="3600" dirty="0">
              <a:solidFill>
                <a:schemeClr val="tx1"/>
              </a:solidFill>
              <a:effectLst>
                <a:outerShdw blurRad="38100" dist="38100" dir="2700000" algn="tl">
                  <a:srgbClr val="C0C0C0"/>
                </a:outerShdw>
              </a:effectLst>
              <a:latin typeface="Stencil" pitchFamily="82" charset="0"/>
              <a:ea typeface="ＭＳ Ｐゴシック" charset="-128"/>
            </a:endParaRPr>
          </a:p>
          <a:p>
            <a:pPr algn="ctr">
              <a:spcAft>
                <a:spcPts val="0"/>
              </a:spcAft>
              <a:defRPr/>
            </a:pPr>
            <a:r>
              <a:rPr lang="en-US" sz="3200" b="1" dirty="0">
                <a:solidFill>
                  <a:srgbClr val="B80202"/>
                </a:solidFill>
                <a:effectLst>
                  <a:outerShdw blurRad="38100" dist="38100" dir="2700000" algn="tl">
                    <a:srgbClr val="000000">
                      <a:alpha val="43137"/>
                    </a:srgbClr>
                  </a:outerShdw>
                </a:effectLst>
                <a:latin typeface="Gunplay" pitchFamily="34" charset="0"/>
              </a:rPr>
              <a:t>www.madeinflorida.org </a:t>
            </a:r>
          </a:p>
        </p:txBody>
      </p:sp>
      <p:sp>
        <p:nvSpPr>
          <p:cNvPr id="9" name="TextBox 14">
            <a:hlinkClick r:id="rId3"/>
          </p:cNvPr>
          <p:cNvSpPr txBox="1">
            <a:spLocks noChangeArrowheads="1"/>
          </p:cNvSpPr>
          <p:nvPr/>
        </p:nvSpPr>
        <p:spPr bwMode="auto">
          <a:xfrm>
            <a:off x="0" y="5745163"/>
            <a:ext cx="91440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dirty="0">
                <a:solidFill>
                  <a:srgbClr val="BFBFBF"/>
                </a:solidFill>
                <a:latin typeface="Times" charset="0"/>
              </a:rPr>
              <a:t>MADE IN FLORIDA ~ MADE IN FLORIDA ~ MADE IN FLORIDA ~ MADE IN FLORIDA</a:t>
            </a:r>
          </a:p>
        </p:txBody>
      </p:sp>
      <p:sp>
        <p:nvSpPr>
          <p:cNvPr id="11" name="Slide Number Placeholder 4">
            <a:extLst>
              <a:ext uri="{FF2B5EF4-FFF2-40B4-BE49-F238E27FC236}">
                <a16:creationId xmlns:a16="http://schemas.microsoft.com/office/drawing/2014/main" id="{E1DD8F43-81C3-4195-99CD-76AB1958CFCB}"/>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extLst>
      <p:ext uri="{BB962C8B-B14F-4D97-AF65-F5344CB8AC3E}">
        <p14:creationId xmlns:p14="http://schemas.microsoft.com/office/powerpoint/2010/main" val="3599587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8" name="TextBox 17"/>
          <p:cNvSpPr txBox="1"/>
          <p:nvPr/>
        </p:nvSpPr>
        <p:spPr bwMode="auto">
          <a:xfrm>
            <a:off x="-50646" y="0"/>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Where are the jobs?</a:t>
            </a:r>
          </a:p>
        </p:txBody>
      </p:sp>
      <p:sp>
        <p:nvSpPr>
          <p:cNvPr id="8" name="Rectangle 7"/>
          <p:cNvSpPr/>
          <p:nvPr/>
        </p:nvSpPr>
        <p:spPr>
          <a:xfrm>
            <a:off x="2133600" y="914400"/>
            <a:ext cx="4343400" cy="461665"/>
          </a:xfrm>
          <a:prstGeom prst="rect">
            <a:avLst/>
          </a:prstGeom>
        </p:spPr>
        <p:txBody>
          <a:bodyPr>
            <a:spAutoFit/>
          </a:bodyPr>
          <a:lstStyle/>
          <a:p>
            <a:pPr algn="ctr">
              <a:spcAft>
                <a:spcPts val="1400"/>
              </a:spcAft>
              <a:defRPr/>
            </a:pPr>
            <a:r>
              <a:rPr lang="en-US" sz="2400" spc="300" dirty="0">
                <a:solidFill>
                  <a:srgbClr val="C00000"/>
                </a:solidFill>
                <a:effectLst>
                  <a:innerShdw blurRad="63500" dist="50800" dir="13500000">
                    <a:srgbClr val="000000">
                      <a:alpha val="50000"/>
                    </a:srgbClr>
                  </a:innerShdw>
                </a:effectLst>
                <a:latin typeface="Rockwell" pitchFamily="18" charset="0"/>
                <a:ea typeface="Gungsuh" pitchFamily="18" charset="-127"/>
                <a:cs typeface="Times"/>
              </a:rPr>
              <a:t>almost anywhere..</a:t>
            </a:r>
            <a:endParaRPr lang="en-US" sz="2400" dirty="0">
              <a:solidFill>
                <a:srgbClr val="C00000"/>
              </a:solidFill>
              <a:latin typeface="Rockwell" pitchFamily="18" charset="0"/>
            </a:endParaRPr>
          </a:p>
        </p:txBody>
      </p:sp>
      <p:grpSp>
        <p:nvGrpSpPr>
          <p:cNvPr id="2" name="Group 1"/>
          <p:cNvGrpSpPr/>
          <p:nvPr/>
        </p:nvGrpSpPr>
        <p:grpSpPr>
          <a:xfrm>
            <a:off x="32657" y="1287157"/>
            <a:ext cx="9144000" cy="4892659"/>
            <a:chOff x="0" y="1295400"/>
            <a:chExt cx="9144000" cy="4892659"/>
          </a:xfrm>
        </p:grpSpPr>
        <p:sp>
          <p:nvSpPr>
            <p:cNvPr id="32" name="Rectangle 31"/>
            <p:cNvSpPr/>
            <p:nvPr/>
          </p:nvSpPr>
          <p:spPr>
            <a:xfrm>
              <a:off x="0" y="1295400"/>
              <a:ext cx="9144000" cy="830997"/>
            </a:xfrm>
            <a:prstGeom prst="rect">
              <a:avLst/>
            </a:prstGeom>
          </p:spPr>
          <p:txBody>
            <a:bodyPr>
              <a:spAutoFit/>
            </a:bodyPr>
            <a:lstStyle/>
            <a:p>
              <a:pPr algn="ctr" fontAlgn="auto">
                <a:spcBef>
                  <a:spcPts val="0"/>
                </a:spcBef>
                <a:spcAft>
                  <a:spcPts val="0"/>
                </a:spcAft>
                <a:defRPr/>
              </a:pPr>
              <a:r>
                <a:rPr lang="en-US" sz="2400" b="1" i="1" dirty="0">
                  <a:solidFill>
                    <a:srgbClr val="910101"/>
                  </a:solidFill>
                  <a:effectLst>
                    <a:innerShdw blurRad="63500" dist="50800" dir="13500000">
                      <a:srgbClr val="000000">
                        <a:alpha val="50000"/>
                      </a:srgbClr>
                    </a:innerShdw>
                  </a:effectLst>
                  <a:latin typeface="Rockwell" pitchFamily="18" charset="0"/>
                  <a:cs typeface="Times"/>
                </a:rPr>
                <a:t>Cool companies </a:t>
              </a:r>
              <a:r>
                <a:rPr lang="en-US" sz="2400" dirty="0">
                  <a:latin typeface="Rockwell" pitchFamily="18" charset="0"/>
                  <a:ea typeface="+mn-ea"/>
                  <a:cs typeface="Times"/>
                </a:rPr>
                <a:t>make </a:t>
              </a:r>
              <a:r>
                <a:rPr lang="en-US" sz="2400" b="1" i="1" dirty="0">
                  <a:solidFill>
                    <a:srgbClr val="910101"/>
                  </a:solidFill>
                  <a:effectLst>
                    <a:innerShdw blurRad="63500" dist="50800" dir="13500000">
                      <a:srgbClr val="000000">
                        <a:alpha val="50000"/>
                      </a:srgbClr>
                    </a:innerShdw>
                  </a:effectLst>
                  <a:latin typeface="Rockwell" pitchFamily="18" charset="0"/>
                  <a:ea typeface="+mn-ea"/>
                  <a:cs typeface="Times"/>
                </a:rPr>
                <a:t>very cool</a:t>
              </a:r>
              <a:r>
                <a:rPr lang="en-US" sz="2400" b="1" dirty="0">
                  <a:solidFill>
                    <a:srgbClr val="910101"/>
                  </a:solidFill>
                  <a:effectLst>
                    <a:innerShdw blurRad="63500" dist="50800" dir="13500000">
                      <a:srgbClr val="000000">
                        <a:alpha val="50000"/>
                      </a:srgbClr>
                    </a:innerShdw>
                  </a:effectLst>
                  <a:latin typeface="Rockwell" pitchFamily="18" charset="0"/>
                  <a:ea typeface="+mn-ea"/>
                  <a:cs typeface="Times"/>
                </a:rPr>
                <a:t> </a:t>
              </a:r>
              <a:r>
                <a:rPr lang="en-US" sz="2400" dirty="0">
                  <a:latin typeface="Rockwell" pitchFamily="18" charset="0"/>
                  <a:ea typeface="+mn-ea"/>
                  <a:cs typeface="Times"/>
                </a:rPr>
                <a:t>things right here in Florida! </a:t>
              </a:r>
            </a:p>
            <a:p>
              <a:pPr algn="ctr" fontAlgn="auto">
                <a:spcBef>
                  <a:spcPts val="0"/>
                </a:spcBef>
                <a:spcAft>
                  <a:spcPts val="0"/>
                </a:spcAft>
                <a:defRPr/>
              </a:pPr>
              <a:endParaRPr lang="en-US" sz="2400" dirty="0">
                <a:latin typeface="Rockwell" pitchFamily="18" charset="0"/>
                <a:ea typeface="+mn-ea"/>
                <a:cs typeface="Times"/>
                <a:hlinkClick r:id="rId3"/>
              </a:endParaRPr>
            </a:p>
          </p:txBody>
        </p:sp>
        <p:pic>
          <p:nvPicPr>
            <p:cNvPr id="9" name="Picture 2" descr="C:\Documents and Settings\mbarger\Desktop\Company profiles for MIF\All Industry Profiles 8.14.12\Slide5.JPG">
              <a:hlinkClick r:id="rId4"/>
            </p:cNvPr>
            <p:cNvPicPr>
              <a:picLocks noChangeAspect="1" noChangeArrowheads="1"/>
            </p:cNvPicPr>
            <p:nvPr/>
          </p:nvPicPr>
          <p:blipFill>
            <a:blip r:embed="rId5" cstate="print"/>
            <a:srcRect/>
            <a:stretch>
              <a:fillRect/>
            </a:stretch>
          </p:blipFill>
          <p:spPr bwMode="auto">
            <a:xfrm>
              <a:off x="215536" y="4082348"/>
              <a:ext cx="2807615" cy="2105711"/>
            </a:xfrm>
            <a:prstGeom prst="rect">
              <a:avLst/>
            </a:prstGeom>
            <a:noFill/>
          </p:spPr>
        </p:pic>
        <p:pic>
          <p:nvPicPr>
            <p:cNvPr id="10" name="Picture 3" descr="C:\Documents and Settings\mbarger\Desktop\Company profiles for MIF\All Industry Profiles 8.14.12\Slide6.JPG">
              <a:hlinkClick r:id="rId4"/>
            </p:cNvPr>
            <p:cNvPicPr>
              <a:picLocks noChangeAspect="1" noChangeArrowheads="1"/>
            </p:cNvPicPr>
            <p:nvPr/>
          </p:nvPicPr>
          <p:blipFill>
            <a:blip r:embed="rId6" cstate="print"/>
            <a:srcRect/>
            <a:stretch>
              <a:fillRect/>
            </a:stretch>
          </p:blipFill>
          <p:spPr bwMode="auto">
            <a:xfrm>
              <a:off x="3179266" y="4082347"/>
              <a:ext cx="2745892" cy="2059419"/>
            </a:xfrm>
            <a:prstGeom prst="rect">
              <a:avLst/>
            </a:prstGeom>
            <a:noFill/>
          </p:spPr>
        </p:pic>
        <p:pic>
          <p:nvPicPr>
            <p:cNvPr id="12" name="Picture 5" descr="C:\Documents and Settings\mbarger\Desktop\Company profiles for MIF\All Industry Profiles 8.14.12\Slide22.JPG">
              <a:hlinkClick r:id="rId4"/>
            </p:cNvPr>
            <p:cNvPicPr>
              <a:picLocks noChangeAspect="1" noChangeArrowheads="1"/>
            </p:cNvPicPr>
            <p:nvPr/>
          </p:nvPicPr>
          <p:blipFill>
            <a:blip r:embed="rId7" cstate="print"/>
            <a:srcRect/>
            <a:stretch>
              <a:fillRect/>
            </a:stretch>
          </p:blipFill>
          <p:spPr bwMode="auto">
            <a:xfrm>
              <a:off x="6103044" y="4049690"/>
              <a:ext cx="2741800" cy="2056350"/>
            </a:xfrm>
            <a:prstGeom prst="rect">
              <a:avLst/>
            </a:prstGeom>
            <a:noFill/>
          </p:spPr>
        </p:pic>
        <p:pic>
          <p:nvPicPr>
            <p:cNvPr id="15" name="Picture 8" descr="C:\Documents and Settings\mbarger\Desktop\Company profiles for MIF\Industry Profiles2 010613\Slide4.JPG">
              <a:hlinkClick r:id="rId4"/>
            </p:cNvPr>
            <p:cNvPicPr>
              <a:picLocks noChangeAspect="1" noChangeArrowheads="1"/>
            </p:cNvPicPr>
            <p:nvPr/>
          </p:nvPicPr>
          <p:blipFill>
            <a:blip r:embed="rId8" cstate="print"/>
            <a:srcRect/>
            <a:stretch>
              <a:fillRect/>
            </a:stretch>
          </p:blipFill>
          <p:spPr bwMode="auto">
            <a:xfrm>
              <a:off x="182880" y="1785980"/>
              <a:ext cx="2840272" cy="2130205"/>
            </a:xfrm>
            <a:prstGeom prst="rect">
              <a:avLst/>
            </a:prstGeom>
            <a:noFill/>
          </p:spPr>
        </p:pic>
        <p:pic>
          <p:nvPicPr>
            <p:cNvPr id="20" name="Picture 12" descr="C:\Documents and Settings\mbarger\Desktop\Company profiles for MIF\All Industry Profiles 8.14.12\Slide14.JPG">
              <a:hlinkClick r:id="rId4"/>
            </p:cNvPr>
            <p:cNvPicPr>
              <a:picLocks noChangeAspect="1" noChangeArrowheads="1"/>
            </p:cNvPicPr>
            <p:nvPr/>
          </p:nvPicPr>
          <p:blipFill>
            <a:blip r:embed="rId9" cstate="print"/>
            <a:srcRect/>
            <a:stretch>
              <a:fillRect/>
            </a:stretch>
          </p:blipFill>
          <p:spPr bwMode="auto">
            <a:xfrm>
              <a:off x="3157495" y="1840437"/>
              <a:ext cx="2767663" cy="2075747"/>
            </a:xfrm>
            <a:prstGeom prst="rect">
              <a:avLst/>
            </a:prstGeom>
            <a:noFill/>
          </p:spPr>
        </p:pic>
        <p:pic>
          <p:nvPicPr>
            <p:cNvPr id="21" name="Picture 13" descr="C:\Documents and Settings\mbarger\Desktop\Company profiles for MIF\All Industry Profiles 8.14.12\Slide16.JPG">
              <a:hlinkClick r:id="rId4"/>
            </p:cNvPr>
            <p:cNvPicPr>
              <a:picLocks noChangeAspect="1" noChangeArrowheads="1"/>
            </p:cNvPicPr>
            <p:nvPr/>
          </p:nvPicPr>
          <p:blipFill>
            <a:blip r:embed="rId10" cstate="print"/>
            <a:srcRect/>
            <a:stretch>
              <a:fillRect/>
            </a:stretch>
          </p:blipFill>
          <p:spPr bwMode="auto">
            <a:xfrm>
              <a:off x="6048615" y="1859834"/>
              <a:ext cx="2741800" cy="2056350"/>
            </a:xfrm>
            <a:prstGeom prst="rect">
              <a:avLst/>
            </a:prstGeom>
            <a:noFill/>
          </p:spPr>
        </p:pic>
      </p:grpSp>
      <p:sp>
        <p:nvSpPr>
          <p:cNvPr id="22" name="Slide Number Placeholder 4">
            <a:extLst>
              <a:ext uri="{FF2B5EF4-FFF2-40B4-BE49-F238E27FC236}">
                <a16:creationId xmlns:a16="http://schemas.microsoft.com/office/drawing/2014/main" id="{C91355B9-D2A4-4E58-81A9-6A44811686F7}"/>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18" name="TextBox 17"/>
          <p:cNvSpPr txBox="1"/>
          <p:nvPr/>
        </p:nvSpPr>
        <p:spPr bwMode="auto">
          <a:xfrm>
            <a:off x="-50646" y="0"/>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Where are the jobs?</a:t>
            </a:r>
          </a:p>
        </p:txBody>
      </p:sp>
      <p:sp>
        <p:nvSpPr>
          <p:cNvPr id="8" name="Rectangle 7"/>
          <p:cNvSpPr/>
          <p:nvPr/>
        </p:nvSpPr>
        <p:spPr>
          <a:xfrm>
            <a:off x="2133600" y="914400"/>
            <a:ext cx="4343400" cy="461665"/>
          </a:xfrm>
          <a:prstGeom prst="rect">
            <a:avLst/>
          </a:prstGeom>
        </p:spPr>
        <p:txBody>
          <a:bodyPr>
            <a:spAutoFit/>
          </a:bodyPr>
          <a:lstStyle/>
          <a:p>
            <a:pPr algn="ctr">
              <a:spcAft>
                <a:spcPts val="1400"/>
              </a:spcAft>
              <a:defRPr/>
            </a:pPr>
            <a:r>
              <a:rPr lang="en-US" sz="2400" spc="300" dirty="0">
                <a:solidFill>
                  <a:srgbClr val="C00000"/>
                </a:solidFill>
                <a:effectLst>
                  <a:innerShdw blurRad="63500" dist="50800" dir="13500000">
                    <a:srgbClr val="000000">
                      <a:alpha val="50000"/>
                    </a:srgbClr>
                  </a:innerShdw>
                </a:effectLst>
                <a:latin typeface="Rockwell" pitchFamily="18" charset="0"/>
                <a:ea typeface="Gungsuh" pitchFamily="18" charset="-127"/>
                <a:cs typeface="Times"/>
              </a:rPr>
              <a:t>almost anywhere..</a:t>
            </a:r>
            <a:endParaRPr lang="en-US" sz="2400" dirty="0">
              <a:solidFill>
                <a:srgbClr val="C00000"/>
              </a:solidFill>
              <a:latin typeface="Rockwell" pitchFamily="18" charset="0"/>
            </a:endParaRPr>
          </a:p>
        </p:txBody>
      </p:sp>
      <p:grpSp>
        <p:nvGrpSpPr>
          <p:cNvPr id="2" name="Group 1"/>
          <p:cNvGrpSpPr/>
          <p:nvPr/>
        </p:nvGrpSpPr>
        <p:grpSpPr>
          <a:xfrm>
            <a:off x="76200" y="1376065"/>
            <a:ext cx="9144000" cy="4851172"/>
            <a:chOff x="0" y="1295400"/>
            <a:chExt cx="9144000" cy="4851172"/>
          </a:xfrm>
        </p:grpSpPr>
        <p:sp>
          <p:nvSpPr>
            <p:cNvPr id="32" name="Rectangle 31"/>
            <p:cNvSpPr/>
            <p:nvPr/>
          </p:nvSpPr>
          <p:spPr>
            <a:xfrm>
              <a:off x="0" y="1295400"/>
              <a:ext cx="9144000" cy="830997"/>
            </a:xfrm>
            <a:prstGeom prst="rect">
              <a:avLst/>
            </a:prstGeom>
          </p:spPr>
          <p:txBody>
            <a:bodyPr>
              <a:spAutoFit/>
            </a:bodyPr>
            <a:lstStyle/>
            <a:p>
              <a:pPr algn="ctr" fontAlgn="auto">
                <a:spcBef>
                  <a:spcPts val="0"/>
                </a:spcBef>
                <a:spcAft>
                  <a:spcPts val="0"/>
                </a:spcAft>
                <a:defRPr/>
              </a:pPr>
              <a:r>
                <a:rPr lang="en-US" sz="2400" b="1" i="1" dirty="0">
                  <a:solidFill>
                    <a:srgbClr val="910101"/>
                  </a:solidFill>
                  <a:effectLst>
                    <a:innerShdw blurRad="63500" dist="50800" dir="13500000">
                      <a:srgbClr val="000000">
                        <a:alpha val="50000"/>
                      </a:srgbClr>
                    </a:innerShdw>
                  </a:effectLst>
                  <a:latin typeface="Rockwell" pitchFamily="18" charset="0"/>
                  <a:cs typeface="Times"/>
                </a:rPr>
                <a:t>Cool companies </a:t>
              </a:r>
              <a:r>
                <a:rPr lang="en-US" sz="2400" dirty="0">
                  <a:latin typeface="Rockwell" pitchFamily="18" charset="0"/>
                  <a:ea typeface="+mn-ea"/>
                  <a:cs typeface="Times"/>
                </a:rPr>
                <a:t>make </a:t>
              </a:r>
              <a:r>
                <a:rPr lang="en-US" sz="2400" b="1" i="1" dirty="0">
                  <a:solidFill>
                    <a:srgbClr val="910101"/>
                  </a:solidFill>
                  <a:effectLst>
                    <a:innerShdw blurRad="63500" dist="50800" dir="13500000">
                      <a:srgbClr val="000000">
                        <a:alpha val="50000"/>
                      </a:srgbClr>
                    </a:innerShdw>
                  </a:effectLst>
                  <a:latin typeface="Rockwell" pitchFamily="18" charset="0"/>
                  <a:ea typeface="+mn-ea"/>
                  <a:cs typeface="Times"/>
                </a:rPr>
                <a:t>very cool</a:t>
              </a:r>
              <a:r>
                <a:rPr lang="en-US" sz="2400" b="1" dirty="0">
                  <a:solidFill>
                    <a:srgbClr val="910101"/>
                  </a:solidFill>
                  <a:effectLst>
                    <a:innerShdw blurRad="63500" dist="50800" dir="13500000">
                      <a:srgbClr val="000000">
                        <a:alpha val="50000"/>
                      </a:srgbClr>
                    </a:innerShdw>
                  </a:effectLst>
                  <a:latin typeface="Rockwell" pitchFamily="18" charset="0"/>
                  <a:ea typeface="+mn-ea"/>
                  <a:cs typeface="Times"/>
                </a:rPr>
                <a:t> </a:t>
              </a:r>
              <a:r>
                <a:rPr lang="en-US" sz="2400" dirty="0">
                  <a:latin typeface="Rockwell" pitchFamily="18" charset="0"/>
                  <a:ea typeface="+mn-ea"/>
                  <a:cs typeface="Times"/>
                </a:rPr>
                <a:t>things right here in Florida! </a:t>
              </a:r>
            </a:p>
            <a:p>
              <a:pPr algn="ctr" fontAlgn="auto">
                <a:spcBef>
                  <a:spcPts val="0"/>
                </a:spcBef>
                <a:spcAft>
                  <a:spcPts val="0"/>
                </a:spcAft>
                <a:defRPr/>
              </a:pPr>
              <a:endParaRPr lang="en-US" sz="2400" dirty="0">
                <a:latin typeface="Rockwell" pitchFamily="18" charset="0"/>
                <a:ea typeface="+mn-ea"/>
                <a:cs typeface="Times"/>
                <a:hlinkClick r:id="rId3"/>
              </a:endParaRPr>
            </a:p>
          </p:txBody>
        </p:sp>
        <p:pic>
          <p:nvPicPr>
            <p:cNvPr id="11" name="Picture 4" descr="C:\Documents and Settings\mbarger\Desktop\Company profiles for MIF\All Industry Profiles 8.14.12\Slide7.JPG">
              <a:hlinkClick r:id="rId4"/>
            </p:cNvPr>
            <p:cNvPicPr>
              <a:picLocks noChangeAspect="1" noChangeArrowheads="1"/>
            </p:cNvPicPr>
            <p:nvPr/>
          </p:nvPicPr>
          <p:blipFill>
            <a:blip r:embed="rId5" cstate="print"/>
            <a:srcRect/>
            <a:stretch>
              <a:fillRect/>
            </a:stretch>
          </p:blipFill>
          <p:spPr bwMode="auto">
            <a:xfrm>
              <a:off x="6077144" y="1742460"/>
              <a:ext cx="2811550" cy="2108663"/>
            </a:xfrm>
            <a:prstGeom prst="rect">
              <a:avLst/>
            </a:prstGeom>
            <a:noFill/>
          </p:spPr>
        </p:pic>
        <p:pic>
          <p:nvPicPr>
            <p:cNvPr id="13" name="Picture 6" descr="C:\Documents and Settings\mbarger\Desktop\Company profiles for MIF\All Industry Profiles 8.14.12\Slide15.JPG">
              <a:hlinkClick r:id="rId4"/>
            </p:cNvPr>
            <p:cNvPicPr>
              <a:picLocks noChangeAspect="1" noChangeArrowheads="1"/>
            </p:cNvPicPr>
            <p:nvPr/>
          </p:nvPicPr>
          <p:blipFill>
            <a:blip r:embed="rId6" cstate="print"/>
            <a:srcRect/>
            <a:stretch>
              <a:fillRect/>
            </a:stretch>
          </p:blipFill>
          <p:spPr bwMode="auto">
            <a:xfrm>
              <a:off x="3175594" y="1742459"/>
              <a:ext cx="2811549" cy="2108662"/>
            </a:xfrm>
            <a:prstGeom prst="rect">
              <a:avLst/>
            </a:prstGeom>
            <a:noFill/>
          </p:spPr>
        </p:pic>
        <p:pic>
          <p:nvPicPr>
            <p:cNvPr id="14" name="Picture 7" descr="C:\Documents and Settings\mbarger\Desktop\Company profiles for MIF\All Industry Profiles 8.14.12\Slide10.JPG">
              <a:hlinkClick r:id="rId4"/>
            </p:cNvPr>
            <p:cNvPicPr>
              <a:picLocks noChangeAspect="1" noChangeArrowheads="1"/>
            </p:cNvPicPr>
            <p:nvPr/>
          </p:nvPicPr>
          <p:blipFill>
            <a:blip r:embed="rId7" cstate="print"/>
            <a:srcRect/>
            <a:stretch>
              <a:fillRect/>
            </a:stretch>
          </p:blipFill>
          <p:spPr bwMode="auto">
            <a:xfrm>
              <a:off x="102906" y="1748665"/>
              <a:ext cx="2811549" cy="2108663"/>
            </a:xfrm>
            <a:prstGeom prst="rect">
              <a:avLst/>
            </a:prstGeom>
            <a:noFill/>
          </p:spPr>
        </p:pic>
        <p:pic>
          <p:nvPicPr>
            <p:cNvPr id="16" name="Picture 9" descr="C:\Documents and Settings\mbarger\Desktop\Company profiles for MIF\Industry Profiles2 010613\Slide10.JPG">
              <a:hlinkClick r:id="rId4"/>
            </p:cNvPr>
            <p:cNvPicPr>
              <a:picLocks noChangeAspect="1" noChangeArrowheads="1"/>
            </p:cNvPicPr>
            <p:nvPr/>
          </p:nvPicPr>
          <p:blipFill>
            <a:blip r:embed="rId8" cstate="print"/>
            <a:srcRect/>
            <a:stretch>
              <a:fillRect/>
            </a:stretch>
          </p:blipFill>
          <p:spPr bwMode="auto">
            <a:xfrm>
              <a:off x="3069442" y="3953882"/>
              <a:ext cx="2923585" cy="2192690"/>
            </a:xfrm>
            <a:prstGeom prst="rect">
              <a:avLst/>
            </a:prstGeom>
            <a:noFill/>
          </p:spPr>
        </p:pic>
        <p:pic>
          <p:nvPicPr>
            <p:cNvPr id="17" name="Picture 10" descr="C:\Documents and Settings\mbarger\Desktop\Company profiles for MIF\Industry Profiles2 010613\Slide12.JPG">
              <a:hlinkClick r:id="rId4"/>
            </p:cNvPr>
            <p:cNvPicPr>
              <a:picLocks noChangeAspect="1" noChangeArrowheads="1"/>
            </p:cNvPicPr>
            <p:nvPr/>
          </p:nvPicPr>
          <p:blipFill>
            <a:blip r:embed="rId9" cstate="print"/>
            <a:srcRect/>
            <a:stretch>
              <a:fillRect/>
            </a:stretch>
          </p:blipFill>
          <p:spPr bwMode="auto">
            <a:xfrm>
              <a:off x="6101715" y="3991012"/>
              <a:ext cx="2824571" cy="2118429"/>
            </a:xfrm>
            <a:prstGeom prst="rect">
              <a:avLst/>
            </a:prstGeom>
            <a:noFill/>
          </p:spPr>
        </p:pic>
        <p:pic>
          <p:nvPicPr>
            <p:cNvPr id="19" name="Picture 11" descr="C:\Documents and Settings\mbarger\Desktop\Company profiles for MIF\All Industry Profiles 8.14.12\Slide11.JPG">
              <a:hlinkClick r:id="rId4"/>
            </p:cNvPr>
            <p:cNvPicPr>
              <a:picLocks noChangeAspect="1" noChangeArrowheads="1"/>
            </p:cNvPicPr>
            <p:nvPr/>
          </p:nvPicPr>
          <p:blipFill>
            <a:blip r:embed="rId10" cstate="print"/>
            <a:srcRect/>
            <a:stretch>
              <a:fillRect/>
            </a:stretch>
          </p:blipFill>
          <p:spPr bwMode="auto">
            <a:xfrm>
              <a:off x="32657" y="3964767"/>
              <a:ext cx="2894560" cy="2170920"/>
            </a:xfrm>
            <a:prstGeom prst="rect">
              <a:avLst/>
            </a:prstGeom>
            <a:noFill/>
          </p:spPr>
        </p:pic>
      </p:grpSp>
      <p:sp>
        <p:nvSpPr>
          <p:cNvPr id="22" name="Slide Number Placeholder 4">
            <a:extLst>
              <a:ext uri="{FF2B5EF4-FFF2-40B4-BE49-F238E27FC236}">
                <a16:creationId xmlns:a16="http://schemas.microsoft.com/office/drawing/2014/main" id="{26EC5CF7-7D99-487D-A794-B1CAB25E1671}"/>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extLst>
      <p:ext uri="{BB962C8B-B14F-4D97-AF65-F5344CB8AC3E}">
        <p14:creationId xmlns:p14="http://schemas.microsoft.com/office/powerpoint/2010/main" val="54443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35"/>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37" name="TextBox 36"/>
          <p:cNvSpPr txBox="1"/>
          <p:nvPr/>
        </p:nvSpPr>
        <p:spPr bwMode="auto">
          <a:xfrm>
            <a:off x="0" y="0"/>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How do you get there?</a:t>
            </a:r>
          </a:p>
        </p:txBody>
      </p:sp>
      <p:cxnSp>
        <p:nvCxnSpPr>
          <p:cNvPr id="29" name="Elbow Connector 28"/>
          <p:cNvCxnSpPr>
            <a:cxnSpLocks/>
          </p:cNvCxnSpPr>
          <p:nvPr/>
        </p:nvCxnSpPr>
        <p:spPr>
          <a:xfrm flipV="1">
            <a:off x="3089036" y="2522548"/>
            <a:ext cx="1140821" cy="1062030"/>
          </a:xfrm>
          <a:prstGeom prst="bentConnector3">
            <a:avLst>
              <a:gd name="adj1" fmla="val 50000"/>
            </a:avLst>
          </a:prstGeom>
          <a:ln w="38100">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Curved Connector 53"/>
          <p:cNvCxnSpPr>
            <a:cxnSpLocks/>
          </p:cNvCxnSpPr>
          <p:nvPr/>
        </p:nvCxnSpPr>
        <p:spPr>
          <a:xfrm rot="5400000">
            <a:off x="1454335" y="2889308"/>
            <a:ext cx="387178" cy="12700"/>
          </a:xfrm>
          <a:prstGeom prst="curvedConnector3">
            <a:avLst>
              <a:gd name="adj1" fmla="val 50000"/>
            </a:avLst>
          </a:prstGeom>
          <a:ln w="38100">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 name="Slide Number Placeholder 4">
            <a:extLst>
              <a:ext uri="{FF2B5EF4-FFF2-40B4-BE49-F238E27FC236}">
                <a16:creationId xmlns:a16="http://schemas.microsoft.com/office/drawing/2014/main" id="{ED3874FC-E7E7-4A90-875F-A89086F0ACAB}"/>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
        <p:nvSpPr>
          <p:cNvPr id="31" name="TextBox 5">
            <a:extLst>
              <a:ext uri="{FF2B5EF4-FFF2-40B4-BE49-F238E27FC236}">
                <a16:creationId xmlns:a16="http://schemas.microsoft.com/office/drawing/2014/main" id="{E1B92962-FEEA-4AE1-93A7-65B7DFCBB2D5}"/>
              </a:ext>
            </a:extLst>
          </p:cNvPr>
          <p:cNvSpPr txBox="1">
            <a:spLocks noChangeArrowheads="1"/>
          </p:cNvSpPr>
          <p:nvPr/>
        </p:nvSpPr>
        <p:spPr bwMode="auto">
          <a:xfrm>
            <a:off x="1641575" y="1078502"/>
            <a:ext cx="6013249" cy="443198"/>
          </a:xfrm>
          <a:prstGeom prst="rect">
            <a:avLst/>
          </a:prstGeom>
          <a:solidFill>
            <a:schemeClr val="bg1"/>
          </a:solidFill>
          <a:ln>
            <a:noFill/>
          </a:ln>
          <a:extLst>
            <a:ext uri="{91240B29-F687-4f45-9708-019B960494DF}">
              <a14:hiddenLine xmlns:a14="http://schemas.microsoft.com/office/drawing/2010/main" xmlns="" w="9525" algn="in">
                <a:solidFill>
                  <a:srgbClr val="000000"/>
                </a:solidFill>
                <a:miter lim="800000"/>
                <a:headEnd/>
                <a:tailEnd/>
              </a14:hiddenLine>
            </a:ext>
          </a:extLst>
        </p:spPr>
        <p:txBody>
          <a:bodyPr wrap="non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2400" dirty="0">
                <a:solidFill>
                  <a:srgbClr val="002060"/>
                </a:solidFill>
                <a:latin typeface="Rockwell" pitchFamily="18" charset="0"/>
              </a:rPr>
              <a:t>It’s time for you to think about your future! </a:t>
            </a:r>
          </a:p>
        </p:txBody>
      </p:sp>
      <p:sp>
        <p:nvSpPr>
          <p:cNvPr id="10" name="Oval 9">
            <a:extLst>
              <a:ext uri="{FF2B5EF4-FFF2-40B4-BE49-F238E27FC236}">
                <a16:creationId xmlns:a16="http://schemas.microsoft.com/office/drawing/2014/main" id="{6FF99DD8-02D7-4096-863A-B6E6F41B08B3}"/>
              </a:ext>
            </a:extLst>
          </p:cNvPr>
          <p:cNvSpPr/>
          <p:nvPr/>
        </p:nvSpPr>
        <p:spPr>
          <a:xfrm>
            <a:off x="561642" y="1567877"/>
            <a:ext cx="2159865" cy="1209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Middle School</a:t>
            </a:r>
            <a:br>
              <a:rPr lang="en-US" dirty="0"/>
            </a:br>
            <a:r>
              <a:rPr lang="en-US" dirty="0"/>
              <a:t>-----------------</a:t>
            </a:r>
          </a:p>
          <a:p>
            <a:pPr algn="ctr"/>
            <a:r>
              <a:rPr lang="en-US" dirty="0"/>
              <a:t>Prerequisites</a:t>
            </a:r>
          </a:p>
        </p:txBody>
      </p:sp>
      <p:sp>
        <p:nvSpPr>
          <p:cNvPr id="11" name="Rectangle 10">
            <a:extLst>
              <a:ext uri="{FF2B5EF4-FFF2-40B4-BE49-F238E27FC236}">
                <a16:creationId xmlns:a16="http://schemas.microsoft.com/office/drawing/2014/main" id="{CF53FF40-F63E-4138-ADA9-A93EE2246844}"/>
              </a:ext>
            </a:extLst>
          </p:cNvPr>
          <p:cNvSpPr/>
          <p:nvPr/>
        </p:nvSpPr>
        <p:spPr>
          <a:xfrm>
            <a:off x="46359" y="3157419"/>
            <a:ext cx="3003229" cy="988272"/>
          </a:xfrm>
          <a:prstGeom prst="rect">
            <a:avLst/>
          </a:prstGeom>
          <a:solidFill>
            <a:srgbClr val="0033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High School</a:t>
            </a:r>
          </a:p>
          <a:p>
            <a:pPr algn="ctr"/>
            <a:r>
              <a:rPr lang="en-US" dirty="0"/>
              <a:t>-------------------</a:t>
            </a:r>
          </a:p>
          <a:p>
            <a:pPr algn="ctr"/>
            <a:r>
              <a:rPr lang="en-US" dirty="0"/>
              <a:t>Career Track | Academic Track </a:t>
            </a:r>
          </a:p>
        </p:txBody>
      </p:sp>
      <p:sp>
        <p:nvSpPr>
          <p:cNvPr id="46" name="TextBox 45">
            <a:extLst>
              <a:ext uri="{FF2B5EF4-FFF2-40B4-BE49-F238E27FC236}">
                <a16:creationId xmlns:a16="http://schemas.microsoft.com/office/drawing/2014/main" id="{8917B648-D1F1-4F67-A0FD-92D73A6D304D}"/>
              </a:ext>
            </a:extLst>
          </p:cNvPr>
          <p:cNvSpPr txBox="1"/>
          <p:nvPr/>
        </p:nvSpPr>
        <p:spPr>
          <a:xfrm>
            <a:off x="2334792" y="5665212"/>
            <a:ext cx="5144827" cy="584775"/>
          </a:xfrm>
          <a:prstGeom prst="rect">
            <a:avLst/>
          </a:prstGeom>
          <a:noFill/>
        </p:spPr>
        <p:txBody>
          <a:bodyPr wrap="square">
            <a:spAutoFit/>
          </a:bodyPr>
          <a:lstStyle/>
          <a:p>
            <a:r>
              <a:rPr lang="en-US" sz="3200" b="1" dirty="0">
                <a:solidFill>
                  <a:srgbClr val="003366"/>
                </a:solidFill>
                <a:effectLst>
                  <a:outerShdw blurRad="38100" dist="38100" dir="2700000" algn="tl">
                    <a:srgbClr val="000000">
                      <a:alpha val="43137"/>
                    </a:srgbClr>
                  </a:outerShdw>
                </a:effectLst>
                <a:latin typeface="Rockwell" panose="02060603020205020403" pitchFamily="18" charset="0"/>
                <a:ea typeface="Gungsuh" pitchFamily="18" charset="-127"/>
                <a:cs typeface="Times"/>
              </a:rPr>
              <a:t>Manufacturing Careers</a:t>
            </a:r>
            <a:endParaRPr lang="en-US" sz="3200" dirty="0">
              <a:latin typeface="Rockwell" panose="02060603020205020403" pitchFamily="18" charset="0"/>
            </a:endParaRPr>
          </a:p>
        </p:txBody>
      </p:sp>
      <p:cxnSp>
        <p:nvCxnSpPr>
          <p:cNvPr id="47" name="Elbow Connector 28">
            <a:extLst>
              <a:ext uri="{FF2B5EF4-FFF2-40B4-BE49-F238E27FC236}">
                <a16:creationId xmlns:a16="http://schemas.microsoft.com/office/drawing/2014/main" id="{93EC4CE7-5BF4-49F7-96A2-6D0D512C4427}"/>
              </a:ext>
            </a:extLst>
          </p:cNvPr>
          <p:cNvCxnSpPr>
            <a:cxnSpLocks/>
          </p:cNvCxnSpPr>
          <p:nvPr/>
        </p:nvCxnSpPr>
        <p:spPr>
          <a:xfrm rot="16200000" flipH="1">
            <a:off x="1578350" y="4268712"/>
            <a:ext cx="1448222" cy="1437559"/>
          </a:xfrm>
          <a:prstGeom prst="bentConnector3">
            <a:avLst>
              <a:gd name="adj1" fmla="val 66236"/>
            </a:avLst>
          </a:prstGeom>
          <a:ln w="38100">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50">
            <a:extLst>
              <a:ext uri="{FF2B5EF4-FFF2-40B4-BE49-F238E27FC236}">
                <a16:creationId xmlns:a16="http://schemas.microsoft.com/office/drawing/2014/main" id="{B49CF43B-B337-4494-B703-BC5A11ADE5A0}"/>
              </a:ext>
            </a:extLst>
          </p:cNvPr>
          <p:cNvSpPr txBox="1">
            <a:spLocks noChangeArrowheads="1"/>
          </p:cNvSpPr>
          <p:nvPr/>
        </p:nvSpPr>
        <p:spPr bwMode="auto">
          <a:xfrm>
            <a:off x="1677988" y="4588576"/>
            <a:ext cx="1371600" cy="627864"/>
          </a:xfrm>
          <a:prstGeom prst="rect">
            <a:avLst/>
          </a:prstGeom>
          <a:solidFill>
            <a:schemeClr val="bg1"/>
          </a:solidFill>
          <a:ln>
            <a:noFill/>
          </a:ln>
          <a:extLst>
            <a:ext uri="{91240B29-F687-4f45-9708-019B960494DF}">
              <a14:hiddenLine xmlns:a14="http://schemas.microsoft.com/office/drawing/2010/main" xmlns="" w="9525" algn="in">
                <a:solidFill>
                  <a:srgbClr val="000000"/>
                </a:solidFill>
                <a:miter lim="800000"/>
                <a:headEnd/>
                <a:tailEnd/>
              </a14:hiddenLine>
            </a:ext>
          </a:extLst>
        </p:spPr>
        <p:txBody>
          <a:bodyPr wrap="squar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dirty="0">
                <a:solidFill>
                  <a:srgbClr val="003366"/>
                </a:solidFill>
                <a:latin typeface="Lao UI" pitchFamily="34" charset="0"/>
              </a:rPr>
              <a:t>Training/</a:t>
            </a:r>
            <a:br>
              <a:rPr lang="en-US" dirty="0">
                <a:solidFill>
                  <a:srgbClr val="003366"/>
                </a:solidFill>
                <a:latin typeface="Lao UI" pitchFamily="34" charset="0"/>
              </a:rPr>
            </a:br>
            <a:r>
              <a:rPr lang="en-US" dirty="0">
                <a:solidFill>
                  <a:srgbClr val="003366"/>
                </a:solidFill>
                <a:latin typeface="Lao UI" pitchFamily="34" charset="0"/>
              </a:rPr>
              <a:t>Certification</a:t>
            </a:r>
          </a:p>
        </p:txBody>
      </p:sp>
      <p:sp>
        <p:nvSpPr>
          <p:cNvPr id="77" name="Rectangle 76">
            <a:extLst>
              <a:ext uri="{FF2B5EF4-FFF2-40B4-BE49-F238E27FC236}">
                <a16:creationId xmlns:a16="http://schemas.microsoft.com/office/drawing/2014/main" id="{F1CF4C9B-3A70-4D00-9DD4-D9ABEB5ABD1A}"/>
              </a:ext>
            </a:extLst>
          </p:cNvPr>
          <p:cNvSpPr/>
          <p:nvPr/>
        </p:nvSpPr>
        <p:spPr>
          <a:xfrm>
            <a:off x="4357967" y="2052715"/>
            <a:ext cx="1344851" cy="985408"/>
          </a:xfrm>
          <a:prstGeom prst="rect">
            <a:avLst/>
          </a:prstGeom>
          <a:solidFill>
            <a:srgbClr val="FFC000"/>
          </a:solidFill>
          <a:ln>
            <a:solidFill>
              <a:srgbClr val="00336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rgbClr val="00040C"/>
                </a:solidFill>
              </a:rPr>
              <a:t>Community College </a:t>
            </a:r>
          </a:p>
        </p:txBody>
      </p:sp>
      <p:sp>
        <p:nvSpPr>
          <p:cNvPr id="78" name="Rectangle 77">
            <a:extLst>
              <a:ext uri="{FF2B5EF4-FFF2-40B4-BE49-F238E27FC236}">
                <a16:creationId xmlns:a16="http://schemas.microsoft.com/office/drawing/2014/main" id="{F6A730BC-0392-4756-9407-5EA922B23C7D}"/>
              </a:ext>
            </a:extLst>
          </p:cNvPr>
          <p:cNvSpPr/>
          <p:nvPr/>
        </p:nvSpPr>
        <p:spPr>
          <a:xfrm>
            <a:off x="6982398" y="2068155"/>
            <a:ext cx="1344851" cy="985408"/>
          </a:xfrm>
          <a:prstGeom prst="rect">
            <a:avLst/>
          </a:prstGeom>
          <a:solidFill>
            <a:srgbClr val="FFC000"/>
          </a:solidFill>
          <a:ln>
            <a:solidFill>
              <a:srgbClr val="00336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rgbClr val="00040C"/>
                </a:solidFill>
              </a:rPr>
              <a:t>College/ University</a:t>
            </a:r>
          </a:p>
        </p:txBody>
      </p:sp>
      <p:grpSp>
        <p:nvGrpSpPr>
          <p:cNvPr id="84" name="Group 83">
            <a:extLst>
              <a:ext uri="{FF2B5EF4-FFF2-40B4-BE49-F238E27FC236}">
                <a16:creationId xmlns:a16="http://schemas.microsoft.com/office/drawing/2014/main" id="{0A78FFF1-9857-4954-93D8-1E55ADF64D70}"/>
              </a:ext>
            </a:extLst>
          </p:cNvPr>
          <p:cNvGrpSpPr/>
          <p:nvPr/>
        </p:nvGrpSpPr>
        <p:grpSpPr>
          <a:xfrm>
            <a:off x="4091614" y="3120540"/>
            <a:ext cx="1466427" cy="1062029"/>
            <a:chOff x="4236391" y="3371010"/>
            <a:chExt cx="1981200" cy="571500"/>
          </a:xfrm>
        </p:grpSpPr>
        <p:cxnSp>
          <p:nvCxnSpPr>
            <p:cNvPr id="91" name="AutoShape 23">
              <a:extLst>
                <a:ext uri="{FF2B5EF4-FFF2-40B4-BE49-F238E27FC236}">
                  <a16:creationId xmlns:a16="http://schemas.microsoft.com/office/drawing/2014/main" id="{1BE04363-9DC8-4544-B50F-1B7BCEE3924F}"/>
                </a:ext>
              </a:extLst>
            </p:cNvPr>
            <p:cNvCxnSpPr>
              <a:cxnSpLocks noChangeShapeType="1"/>
            </p:cNvCxnSpPr>
            <p:nvPr/>
          </p:nvCxnSpPr>
          <p:spPr bwMode="auto">
            <a:xfrm rot="5400000">
              <a:off x="4445941" y="3161460"/>
              <a:ext cx="571500" cy="9906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2" name="AutoShape 29">
              <a:extLst>
                <a:ext uri="{FF2B5EF4-FFF2-40B4-BE49-F238E27FC236}">
                  <a16:creationId xmlns:a16="http://schemas.microsoft.com/office/drawing/2014/main" id="{3C76AF8A-9FBD-456B-BA31-631645056197}"/>
                </a:ext>
              </a:extLst>
            </p:cNvPr>
            <p:cNvCxnSpPr>
              <a:cxnSpLocks noChangeShapeType="1"/>
            </p:cNvCxnSpPr>
            <p:nvPr/>
          </p:nvCxnSpPr>
          <p:spPr bwMode="auto">
            <a:xfrm rot="16200000" flipH="1">
              <a:off x="5443684" y="3154317"/>
              <a:ext cx="557213" cy="990600"/>
            </a:xfrm>
            <a:prstGeom prst="bentConnector3">
              <a:avLst>
                <a:gd name="adj1" fmla="val 5128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75" name="Rectangle 74">
            <a:extLst>
              <a:ext uri="{FF2B5EF4-FFF2-40B4-BE49-F238E27FC236}">
                <a16:creationId xmlns:a16="http://schemas.microsoft.com/office/drawing/2014/main" id="{83213033-4B11-40AF-9183-BF3886026A24}"/>
              </a:ext>
            </a:extLst>
          </p:cNvPr>
          <p:cNvSpPr/>
          <p:nvPr/>
        </p:nvSpPr>
        <p:spPr>
          <a:xfrm>
            <a:off x="3465517" y="4282258"/>
            <a:ext cx="1189942" cy="26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Certificate</a:t>
            </a:r>
          </a:p>
        </p:txBody>
      </p:sp>
      <p:sp>
        <p:nvSpPr>
          <p:cNvPr id="107" name="Rectangle 106">
            <a:extLst>
              <a:ext uri="{FF2B5EF4-FFF2-40B4-BE49-F238E27FC236}">
                <a16:creationId xmlns:a16="http://schemas.microsoft.com/office/drawing/2014/main" id="{F84E2F8A-CFFC-4B6C-BB36-BAE6A66A5A47}"/>
              </a:ext>
            </a:extLst>
          </p:cNvPr>
          <p:cNvSpPr/>
          <p:nvPr/>
        </p:nvSpPr>
        <p:spPr>
          <a:xfrm>
            <a:off x="4868655" y="4269616"/>
            <a:ext cx="1437560" cy="273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AS/AAS Degree</a:t>
            </a:r>
          </a:p>
        </p:txBody>
      </p:sp>
      <p:grpSp>
        <p:nvGrpSpPr>
          <p:cNvPr id="113" name="Group 112">
            <a:extLst>
              <a:ext uri="{FF2B5EF4-FFF2-40B4-BE49-F238E27FC236}">
                <a16:creationId xmlns:a16="http://schemas.microsoft.com/office/drawing/2014/main" id="{CC840165-36B6-4CBC-A66C-98FC7A058C11}"/>
              </a:ext>
            </a:extLst>
          </p:cNvPr>
          <p:cNvGrpSpPr/>
          <p:nvPr/>
        </p:nvGrpSpPr>
        <p:grpSpPr>
          <a:xfrm>
            <a:off x="6982461" y="3120771"/>
            <a:ext cx="1466427" cy="1062029"/>
            <a:chOff x="4236391" y="3371010"/>
            <a:chExt cx="1981200" cy="571500"/>
          </a:xfrm>
        </p:grpSpPr>
        <p:cxnSp>
          <p:nvCxnSpPr>
            <p:cNvPr id="114" name="AutoShape 23">
              <a:extLst>
                <a:ext uri="{FF2B5EF4-FFF2-40B4-BE49-F238E27FC236}">
                  <a16:creationId xmlns:a16="http://schemas.microsoft.com/office/drawing/2014/main" id="{058987E0-B7E0-44CE-83A4-BFECBAC5F179}"/>
                </a:ext>
              </a:extLst>
            </p:cNvPr>
            <p:cNvCxnSpPr>
              <a:cxnSpLocks noChangeShapeType="1"/>
            </p:cNvCxnSpPr>
            <p:nvPr/>
          </p:nvCxnSpPr>
          <p:spPr bwMode="auto">
            <a:xfrm rot="5400000">
              <a:off x="4445941" y="3161460"/>
              <a:ext cx="571500" cy="9906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5" name="AutoShape 29">
              <a:extLst>
                <a:ext uri="{FF2B5EF4-FFF2-40B4-BE49-F238E27FC236}">
                  <a16:creationId xmlns:a16="http://schemas.microsoft.com/office/drawing/2014/main" id="{419D6EFD-984D-4A77-8A7B-87382F160EC9}"/>
                </a:ext>
              </a:extLst>
            </p:cNvPr>
            <p:cNvCxnSpPr>
              <a:cxnSpLocks noChangeShapeType="1"/>
            </p:cNvCxnSpPr>
            <p:nvPr/>
          </p:nvCxnSpPr>
          <p:spPr bwMode="auto">
            <a:xfrm rot="16200000" flipH="1">
              <a:off x="5443684" y="3154317"/>
              <a:ext cx="557213" cy="990600"/>
            </a:xfrm>
            <a:prstGeom prst="bentConnector3">
              <a:avLst>
                <a:gd name="adj1" fmla="val 5128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85" name="TextBox 84">
            <a:extLst>
              <a:ext uri="{FF2B5EF4-FFF2-40B4-BE49-F238E27FC236}">
                <a16:creationId xmlns:a16="http://schemas.microsoft.com/office/drawing/2014/main" id="{E024548A-DE66-4661-84AF-DF29A713C3A7}"/>
              </a:ext>
            </a:extLst>
          </p:cNvPr>
          <p:cNvSpPr txBox="1"/>
          <p:nvPr/>
        </p:nvSpPr>
        <p:spPr>
          <a:xfrm>
            <a:off x="5866317" y="2387294"/>
            <a:ext cx="886398" cy="369332"/>
          </a:xfrm>
          <a:prstGeom prst="rect">
            <a:avLst/>
          </a:prstGeom>
          <a:noFill/>
        </p:spPr>
        <p:txBody>
          <a:bodyPr wrap="square" rtlCol="0">
            <a:spAutoFit/>
          </a:bodyPr>
          <a:lstStyle/>
          <a:p>
            <a:r>
              <a:rPr lang="en-US" dirty="0">
                <a:solidFill>
                  <a:srgbClr val="00040C"/>
                </a:solidFill>
              </a:rPr>
              <a:t>and/or</a:t>
            </a:r>
          </a:p>
        </p:txBody>
      </p:sp>
      <p:sp>
        <p:nvSpPr>
          <p:cNvPr id="117" name="Rectangle 116">
            <a:extLst>
              <a:ext uri="{FF2B5EF4-FFF2-40B4-BE49-F238E27FC236}">
                <a16:creationId xmlns:a16="http://schemas.microsoft.com/office/drawing/2014/main" id="{F83655E0-F9B3-4F4B-8C28-6F09014EB1F1}"/>
              </a:ext>
            </a:extLst>
          </p:cNvPr>
          <p:cNvSpPr/>
          <p:nvPr/>
        </p:nvSpPr>
        <p:spPr>
          <a:xfrm>
            <a:off x="6525731" y="4254258"/>
            <a:ext cx="1189942" cy="26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BAS/BA/BS</a:t>
            </a:r>
          </a:p>
        </p:txBody>
      </p:sp>
      <p:sp>
        <p:nvSpPr>
          <p:cNvPr id="118" name="Rectangle 117">
            <a:extLst>
              <a:ext uri="{FF2B5EF4-FFF2-40B4-BE49-F238E27FC236}">
                <a16:creationId xmlns:a16="http://schemas.microsoft.com/office/drawing/2014/main" id="{97F8F017-EAAA-4E51-9D45-5A7175BF4586}"/>
              </a:ext>
            </a:extLst>
          </p:cNvPr>
          <p:cNvSpPr/>
          <p:nvPr/>
        </p:nvSpPr>
        <p:spPr>
          <a:xfrm>
            <a:off x="7853917" y="4250760"/>
            <a:ext cx="1189942" cy="26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Master/PhD</a:t>
            </a:r>
          </a:p>
        </p:txBody>
      </p:sp>
      <p:cxnSp>
        <p:nvCxnSpPr>
          <p:cNvPr id="136" name="Elbow Connector 28">
            <a:extLst>
              <a:ext uri="{FF2B5EF4-FFF2-40B4-BE49-F238E27FC236}">
                <a16:creationId xmlns:a16="http://schemas.microsoft.com/office/drawing/2014/main" id="{8FFB119F-737D-4D15-919A-F11526D56DDC}"/>
              </a:ext>
            </a:extLst>
          </p:cNvPr>
          <p:cNvCxnSpPr>
            <a:cxnSpLocks/>
          </p:cNvCxnSpPr>
          <p:nvPr/>
        </p:nvCxnSpPr>
        <p:spPr>
          <a:xfrm rot="5400000">
            <a:off x="5845547" y="5080149"/>
            <a:ext cx="958107" cy="304800"/>
          </a:xfrm>
          <a:prstGeom prst="bentConnector3">
            <a:avLst>
              <a:gd name="adj1" fmla="val 50000"/>
            </a:avLst>
          </a:prstGeom>
          <a:ln w="38100">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B9F818-5213-4F09-8A9E-06178023CCCB}"/>
              </a:ext>
            </a:extLst>
          </p:cNvPr>
          <p:cNvSpPr/>
          <p:nvPr/>
        </p:nvSpPr>
        <p:spPr>
          <a:xfrm>
            <a:off x="-76200" y="6324600"/>
            <a:ext cx="9372600" cy="5334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bwMode="auto">
          <a:xfrm>
            <a:off x="0" y="0"/>
            <a:ext cx="9144000" cy="920252"/>
          </a:xfrm>
          <a:prstGeom prst="rect">
            <a:avLst/>
          </a:prstGeom>
          <a:noFill/>
          <a:ln w="9525" algn="in">
            <a:noFill/>
            <a:miter lim="800000"/>
            <a:headEnd/>
            <a:tailEnd/>
          </a:ln>
          <a:effectLst>
            <a:innerShdw blurRad="63500" dist="50800" dir="13500000">
              <a:srgbClr val="000000">
                <a:alpha val="50000"/>
              </a:srgbClr>
            </a:innerShdw>
          </a:effectLst>
        </p:spPr>
        <p:txBody>
          <a:bodyPr lIns="36576" tIns="36576" rIns="36576" bIns="36576">
            <a:spAutoFit/>
          </a:bodyPr>
          <a:lstStyle/>
          <a:p>
            <a:pPr algn="ctr">
              <a:spcAft>
                <a:spcPts val="1400"/>
              </a:spcAft>
              <a:defRPr/>
            </a:pPr>
            <a:r>
              <a:rPr lang="en-US" sz="55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Get Started</a:t>
            </a:r>
          </a:p>
        </p:txBody>
      </p:sp>
      <p:sp>
        <p:nvSpPr>
          <p:cNvPr id="8" name="TextBox 5">
            <a:extLst>
              <a:ext uri="{FF2B5EF4-FFF2-40B4-BE49-F238E27FC236}">
                <a16:creationId xmlns:a16="http://schemas.microsoft.com/office/drawing/2014/main" id="{4C144860-6CC3-462F-BDA1-E577017825FD}"/>
              </a:ext>
            </a:extLst>
          </p:cNvPr>
          <p:cNvSpPr txBox="1">
            <a:spLocks noChangeArrowheads="1"/>
          </p:cNvSpPr>
          <p:nvPr/>
        </p:nvSpPr>
        <p:spPr bwMode="auto">
          <a:xfrm>
            <a:off x="971550" y="1027906"/>
            <a:ext cx="7200900" cy="443198"/>
          </a:xfrm>
          <a:prstGeom prst="rect">
            <a:avLst/>
          </a:prstGeom>
          <a:solidFill>
            <a:schemeClr val="bg1"/>
          </a:solidFill>
          <a:ln>
            <a:noFill/>
          </a:ln>
          <a:extLst>
            <a:ext uri="{91240B29-F687-4f45-9708-019B960494DF}">
              <a14:hiddenLine xmlns:a14="http://schemas.microsoft.com/office/drawing/2010/main" xmlns="" w="9525" algn="in">
                <a:solidFill>
                  <a:srgbClr val="000000"/>
                </a:solidFill>
                <a:miter lim="800000"/>
                <a:headEnd/>
                <a:tailEnd/>
              </a14:hiddenLine>
            </a:ext>
          </a:extLst>
        </p:spPr>
        <p:txBody>
          <a:bodyPr wrap="squar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2400" dirty="0">
                <a:solidFill>
                  <a:srgbClr val="002060"/>
                </a:solidFill>
                <a:latin typeface="Rockwell" pitchFamily="18" charset="0"/>
              </a:rPr>
              <a:t>Engineering Technology (ET) Education Pathways</a:t>
            </a:r>
          </a:p>
        </p:txBody>
      </p:sp>
      <p:sp>
        <p:nvSpPr>
          <p:cNvPr id="45059"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pic>
        <p:nvPicPr>
          <p:cNvPr id="4" name="Picture 3" descr="Diagram&#10;&#10;Description automatically generated">
            <a:extLst>
              <a:ext uri="{FF2B5EF4-FFF2-40B4-BE49-F238E27FC236}">
                <a16:creationId xmlns:a16="http://schemas.microsoft.com/office/drawing/2014/main" id="{8DCDA3DF-3A20-4CF8-B2BE-EA5C3CAD31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546101"/>
            <a:ext cx="7391400" cy="5230923"/>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8" name="TextBox 17"/>
          <p:cNvSpPr txBox="1"/>
          <p:nvPr/>
        </p:nvSpPr>
        <p:spPr bwMode="auto">
          <a:xfrm>
            <a:off x="0" y="0"/>
            <a:ext cx="9144000" cy="920252"/>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5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Earn and Learn</a:t>
            </a:r>
          </a:p>
        </p:txBody>
      </p:sp>
      <p:sp>
        <p:nvSpPr>
          <p:cNvPr id="7" name="TextBox 5">
            <a:extLst>
              <a:ext uri="{FF2B5EF4-FFF2-40B4-BE49-F238E27FC236}">
                <a16:creationId xmlns:a16="http://schemas.microsoft.com/office/drawing/2014/main" id="{865195AB-B09D-4DB1-8FAB-BF553F47B008}"/>
              </a:ext>
            </a:extLst>
          </p:cNvPr>
          <p:cNvSpPr txBox="1">
            <a:spLocks noChangeArrowheads="1"/>
          </p:cNvSpPr>
          <p:nvPr/>
        </p:nvSpPr>
        <p:spPr bwMode="auto">
          <a:xfrm>
            <a:off x="304800" y="1524000"/>
            <a:ext cx="2549209" cy="4136517"/>
          </a:xfrm>
          <a:prstGeom prst="rect">
            <a:avLst/>
          </a:prstGeom>
          <a:solidFill>
            <a:schemeClr val="bg1"/>
          </a:solidFill>
          <a:ln>
            <a:noFill/>
          </a:ln>
          <a:extLst>
            <a:ext uri="{91240B29-F687-4f45-9708-019B960494DF}">
              <a14:hiddenLine xmlns:a14="http://schemas.microsoft.com/office/drawing/2010/main" xmlns="" w="9525" algn="in">
                <a:solidFill>
                  <a:srgbClr val="000000"/>
                </a:solidFill>
                <a:miter lim="800000"/>
                <a:headEnd/>
                <a:tailEnd/>
              </a14:hiddenLine>
            </a:ext>
          </a:extLst>
        </p:spPr>
        <p:txBody>
          <a:bodyPr wrap="squar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2400" dirty="0">
                <a:solidFill>
                  <a:srgbClr val="002060"/>
                </a:solidFill>
                <a:latin typeface="Rockwell" pitchFamily="18" charset="0"/>
              </a:rPr>
              <a:t>State and Community Colleges that offer the Engineering Technology A.S. Degree &amp; thousands of manufacturers all over Florida are waiting for you!</a:t>
            </a:r>
          </a:p>
        </p:txBody>
      </p:sp>
      <p:sp>
        <p:nvSpPr>
          <p:cNvPr id="8" name="Slide Number Placeholder 4">
            <a:extLst>
              <a:ext uri="{FF2B5EF4-FFF2-40B4-BE49-F238E27FC236}">
                <a16:creationId xmlns:a16="http://schemas.microsoft.com/office/drawing/2014/main" id="{0BEB477F-81A4-4778-BC43-C1689288AB25}"/>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graphicFrame>
        <p:nvGraphicFramePr>
          <p:cNvPr id="11" name="Table 10">
            <a:extLst>
              <a:ext uri="{FF2B5EF4-FFF2-40B4-BE49-F238E27FC236}">
                <a16:creationId xmlns:a16="http://schemas.microsoft.com/office/drawing/2014/main" id="{5DD3D047-57EC-4621-AF03-C338927213F6}"/>
              </a:ext>
            </a:extLst>
          </p:cNvPr>
          <p:cNvGraphicFramePr>
            <a:graphicFrameLocks noGrp="1"/>
          </p:cNvGraphicFramePr>
          <p:nvPr>
            <p:extLst>
              <p:ext uri="{D42A27DB-BD31-4B8C-83A1-F6EECF244321}">
                <p14:modId xmlns:p14="http://schemas.microsoft.com/office/powerpoint/2010/main" val="325781471"/>
              </p:ext>
            </p:extLst>
          </p:nvPr>
        </p:nvGraphicFramePr>
        <p:xfrm>
          <a:off x="3534457" y="2354009"/>
          <a:ext cx="2057400" cy="3746500"/>
        </p:xfrm>
        <a:graphic>
          <a:graphicData uri="http://schemas.openxmlformats.org/drawingml/2006/table">
            <a:tbl>
              <a:tblPr/>
              <a:tblGrid>
                <a:gridCol w="2057400">
                  <a:extLst>
                    <a:ext uri="{9D8B030D-6E8A-4147-A177-3AD203B41FA5}">
                      <a16:colId xmlns:a16="http://schemas.microsoft.com/office/drawing/2014/main" val="20000"/>
                    </a:ext>
                  </a:extLst>
                </a:gridCol>
              </a:tblGrid>
              <a:tr h="131417">
                <a:tc>
                  <a:txBody>
                    <a:bodyPr/>
                    <a:lstStyle/>
                    <a:p>
                      <a:pPr algn="l" fontAlgn="ctr"/>
                      <a:r>
                        <a:rPr lang="en-US" sz="900" b="0" i="0" u="none" strike="noStrike" kern="1200" dirty="0">
                          <a:solidFill>
                            <a:srgbClr val="00040C"/>
                          </a:solidFill>
                          <a:effectLst/>
                          <a:latin typeface="Calibri" charset="0"/>
                          <a:ea typeface="+mn-ea"/>
                          <a:cs typeface="+mn-cs"/>
                        </a:rPr>
                        <a:t>Broward College (BC)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157756"/>
                  </a:ext>
                </a:extLst>
              </a:tr>
              <a:tr h="131417">
                <a:tc>
                  <a:txBody>
                    <a:bodyPr/>
                    <a:lstStyle/>
                    <a:p>
                      <a:pPr algn="l" fontAlgn="ctr"/>
                      <a:r>
                        <a:rPr lang="en-US" sz="900" b="0" i="0" u="none" strike="noStrike" kern="1200" dirty="0">
                          <a:solidFill>
                            <a:srgbClr val="000000"/>
                          </a:solidFill>
                          <a:effectLst/>
                          <a:latin typeface="Calibri" charset="0"/>
                          <a:ea typeface="+mn-ea"/>
                          <a:cs typeface="+mn-cs"/>
                        </a:rPr>
                        <a:t>College of Central Florida (CF)</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417">
                <a:tc>
                  <a:txBody>
                    <a:bodyPr/>
                    <a:lstStyle/>
                    <a:p>
                      <a:pPr algn="l" fontAlgn="b"/>
                      <a:r>
                        <a:rPr lang="en-US" sz="900" b="0" i="0" u="none" strike="noStrike" kern="1200" dirty="0">
                          <a:solidFill>
                            <a:srgbClr val="000000"/>
                          </a:solidFill>
                          <a:effectLst/>
                          <a:latin typeface="Calibri" charset="0"/>
                          <a:ea typeface="+mn-ea"/>
                          <a:cs typeface="+mn-cs"/>
                        </a:rPr>
                        <a:t>Chipola College (CC)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417">
                <a:tc>
                  <a:txBody>
                    <a:bodyPr/>
                    <a:lstStyle/>
                    <a:p>
                      <a:pPr algn="l" fontAlgn="b"/>
                      <a:r>
                        <a:rPr lang="en-US" sz="900" b="0" i="0" u="none" strike="noStrike" kern="1200" dirty="0">
                          <a:solidFill>
                            <a:srgbClr val="000000"/>
                          </a:solidFill>
                          <a:effectLst/>
                          <a:latin typeface="Calibri" charset="0"/>
                          <a:ea typeface="+mn-ea"/>
                          <a:cs typeface="+mn-cs"/>
                        </a:rPr>
                        <a:t>Daytona State College (DSC)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417">
                <a:tc>
                  <a:txBody>
                    <a:bodyPr/>
                    <a:lstStyle/>
                    <a:p>
                      <a:pPr algn="l" fontAlgn="b"/>
                      <a:r>
                        <a:rPr lang="en-US" sz="900" b="0" i="0" u="none" strike="noStrike" kern="1200" dirty="0">
                          <a:solidFill>
                            <a:srgbClr val="000000"/>
                          </a:solidFill>
                          <a:effectLst/>
                          <a:latin typeface="Calibri" charset="0"/>
                          <a:ea typeface="+mn-ea"/>
                          <a:cs typeface="+mn-cs"/>
                        </a:rPr>
                        <a:t>Eastern Florida State College (EFSC)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417">
                <a:tc>
                  <a:txBody>
                    <a:bodyPr/>
                    <a:lstStyle/>
                    <a:p>
                      <a:pPr algn="l" fontAlgn="b"/>
                      <a:r>
                        <a:rPr lang="en-US" sz="900" b="0" i="0" u="none" strike="noStrike" kern="1200" dirty="0">
                          <a:solidFill>
                            <a:srgbClr val="000000"/>
                          </a:solidFill>
                          <a:effectLst/>
                          <a:latin typeface="Calibri" charset="0"/>
                          <a:ea typeface="+mn-ea"/>
                          <a:cs typeface="+mn-cs"/>
                        </a:rPr>
                        <a:t>College of the Florida Keys (CFK)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417">
                <a:tc>
                  <a:txBody>
                    <a:bodyPr/>
                    <a:lstStyle/>
                    <a:p>
                      <a:pPr algn="l" fontAlgn="b"/>
                      <a:r>
                        <a:rPr lang="en-US" sz="900" b="0" i="0" u="none" strike="noStrike" kern="1200" dirty="0">
                          <a:solidFill>
                            <a:srgbClr val="000000"/>
                          </a:solidFill>
                          <a:effectLst/>
                          <a:latin typeface="Calibri" charset="0"/>
                          <a:ea typeface="+mn-ea"/>
                          <a:cs typeface="+mn-cs"/>
                        </a:rPr>
                        <a:t>Eastern Florida State College (EFSC)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1417">
                <a:tc>
                  <a:txBody>
                    <a:bodyPr/>
                    <a:lstStyle/>
                    <a:p>
                      <a:pPr algn="l" fontAlgn="b"/>
                      <a:r>
                        <a:rPr lang="en-US" sz="900" b="0" i="0" u="none" strike="noStrike" kern="1200" dirty="0">
                          <a:solidFill>
                            <a:srgbClr val="000000"/>
                          </a:solidFill>
                          <a:effectLst/>
                          <a:latin typeface="Calibri" charset="0"/>
                          <a:ea typeface="+mn-ea"/>
                          <a:cs typeface="+mn-cs"/>
                        </a:rPr>
                        <a:t>Florida State College at Jacksonville (FSCJ)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417">
                <a:tc>
                  <a:txBody>
                    <a:bodyPr/>
                    <a:lstStyle/>
                    <a:p>
                      <a:pPr algn="l" fontAlgn="b"/>
                      <a:r>
                        <a:rPr lang="en-US" sz="900" b="0" i="0" u="none" strike="noStrike" kern="1200" dirty="0">
                          <a:solidFill>
                            <a:srgbClr val="000000"/>
                          </a:solidFill>
                          <a:effectLst/>
                          <a:latin typeface="Calibri" charset="0"/>
                          <a:ea typeface="+mn-ea"/>
                          <a:cs typeface="+mn-cs"/>
                        </a:rPr>
                        <a:t>Gulf Coast State College (GCSC)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417">
                <a:tc>
                  <a:txBody>
                    <a:bodyPr/>
                    <a:lstStyle/>
                    <a:p>
                      <a:pPr algn="l" fontAlgn="ctr"/>
                      <a:r>
                        <a:rPr lang="en-US" sz="900" b="0" i="0" u="none" strike="noStrike" kern="1200" dirty="0">
                          <a:solidFill>
                            <a:srgbClr val="000000"/>
                          </a:solidFill>
                          <a:effectLst/>
                          <a:latin typeface="Calibri" charset="0"/>
                          <a:ea typeface="+mn-ea"/>
                          <a:cs typeface="+mn-cs"/>
                        </a:rPr>
                        <a:t>Hillsborough Community College (HCC)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4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Calibri" charset="0"/>
                          <a:ea typeface="+mn-ea"/>
                          <a:cs typeface="+mn-cs"/>
                        </a:rPr>
                        <a:t>Lake Sumter State College (LSSC)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14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Calibri" charset="0"/>
                          <a:ea typeface="+mn-ea"/>
                          <a:cs typeface="+mn-cs"/>
                        </a:rPr>
                        <a:t>Miami Dade College (MDC)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190895"/>
                  </a:ext>
                </a:extLst>
              </a:tr>
              <a:tr h="131417">
                <a:tc>
                  <a:txBody>
                    <a:bodyPr/>
                    <a:lstStyle/>
                    <a:p>
                      <a:pPr algn="l" fontAlgn="ctr"/>
                      <a:r>
                        <a:rPr lang="en-US" sz="900" b="0" i="0" u="none" strike="noStrike" kern="1200" dirty="0">
                          <a:solidFill>
                            <a:srgbClr val="000000"/>
                          </a:solidFill>
                          <a:effectLst/>
                          <a:latin typeface="Calibri" charset="0"/>
                          <a:ea typeface="+mn-ea"/>
                          <a:cs typeface="+mn-cs"/>
                        </a:rPr>
                        <a:t>North Florida College (NFC)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1417">
                <a:tc>
                  <a:txBody>
                    <a:bodyPr/>
                    <a:lstStyle/>
                    <a:p>
                      <a:pPr algn="l" fontAlgn="ctr"/>
                      <a:r>
                        <a:rPr lang="en-US" sz="900" b="0" i="0" u="none" strike="noStrike" kern="1200" dirty="0">
                          <a:solidFill>
                            <a:srgbClr val="000000"/>
                          </a:solidFill>
                          <a:effectLst/>
                          <a:latin typeface="Calibri" charset="0"/>
                          <a:ea typeface="+mn-ea"/>
                          <a:cs typeface="+mn-cs"/>
                        </a:rPr>
                        <a:t>Northwest Florida State College (NWFSC)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128591"/>
                  </a:ext>
                </a:extLst>
              </a:tr>
              <a:tr h="131417">
                <a:tc>
                  <a:txBody>
                    <a:bodyPr/>
                    <a:lstStyle/>
                    <a:p>
                      <a:pPr algn="l" fontAlgn="ctr"/>
                      <a:r>
                        <a:rPr lang="en-US" sz="900" b="0" i="0" u="none" strike="noStrike" kern="1200" dirty="0">
                          <a:solidFill>
                            <a:srgbClr val="000000"/>
                          </a:solidFill>
                          <a:effectLst/>
                          <a:latin typeface="Calibri" charset="0"/>
                          <a:ea typeface="+mn-ea"/>
                          <a:cs typeface="+mn-cs"/>
                        </a:rPr>
                        <a:t>Palm Beach State College (PBSC)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1417">
                <a:tc>
                  <a:txBody>
                    <a:bodyPr/>
                    <a:lstStyle/>
                    <a:p>
                      <a:pPr algn="l" fontAlgn="ctr"/>
                      <a:r>
                        <a:rPr lang="en-US" sz="900" b="0" i="0" u="none" strike="noStrike" kern="1200" dirty="0">
                          <a:solidFill>
                            <a:srgbClr val="000000"/>
                          </a:solidFill>
                          <a:effectLst/>
                          <a:latin typeface="Calibri" charset="0"/>
                          <a:ea typeface="+mn-ea"/>
                          <a:cs typeface="+mn-cs"/>
                        </a:rPr>
                        <a:t>Pasco Hernando State College (PHSC)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871996"/>
                  </a:ext>
                </a:extLst>
              </a:tr>
              <a:tr h="131417">
                <a:tc>
                  <a:txBody>
                    <a:bodyPr/>
                    <a:lstStyle/>
                    <a:p>
                      <a:pPr algn="l" fontAlgn="ctr"/>
                      <a:r>
                        <a:rPr lang="en-US" sz="900" b="0" i="0" u="none" strike="noStrike" kern="1200" dirty="0">
                          <a:solidFill>
                            <a:srgbClr val="000000"/>
                          </a:solidFill>
                          <a:effectLst/>
                          <a:latin typeface="Calibri" charset="0"/>
                          <a:ea typeface="+mn-ea"/>
                          <a:cs typeface="+mn-cs"/>
                        </a:rPr>
                        <a:t>Pensacola State College (PSC)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1417">
                <a:tc>
                  <a:txBody>
                    <a:bodyPr/>
                    <a:lstStyle/>
                    <a:p>
                      <a:pPr algn="l" fontAlgn="b"/>
                      <a:r>
                        <a:rPr lang="en-US" sz="900" b="0" i="0" u="none" strike="noStrike" kern="1200" dirty="0">
                          <a:solidFill>
                            <a:srgbClr val="000000"/>
                          </a:solidFill>
                          <a:effectLst/>
                          <a:latin typeface="Calibri" charset="0"/>
                          <a:ea typeface="+mn-ea"/>
                          <a:cs typeface="+mn-cs"/>
                        </a:rPr>
                        <a:t>Polk State College (PSC)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1417">
                <a:tc>
                  <a:txBody>
                    <a:bodyPr/>
                    <a:lstStyle/>
                    <a:p>
                      <a:pPr algn="l" fontAlgn="ctr"/>
                      <a:r>
                        <a:rPr lang="en-US" sz="900" b="0" i="0" u="none" strike="noStrike" kern="1200" dirty="0">
                          <a:solidFill>
                            <a:srgbClr val="000000"/>
                          </a:solidFill>
                          <a:effectLst/>
                          <a:latin typeface="Calibri" charset="0"/>
                          <a:ea typeface="+mn-ea"/>
                          <a:cs typeface="+mn-cs"/>
                        </a:rPr>
                        <a:t>Seminole State College (SSC)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1417">
                <a:tc>
                  <a:txBody>
                    <a:bodyPr/>
                    <a:lstStyle/>
                    <a:p>
                      <a:pPr algn="l" fontAlgn="ctr"/>
                      <a:r>
                        <a:rPr lang="en-US" sz="900" b="0" i="0" u="none" strike="noStrike" kern="1200" dirty="0">
                          <a:solidFill>
                            <a:srgbClr val="000000"/>
                          </a:solidFill>
                          <a:effectLst/>
                          <a:latin typeface="Calibri" charset="0"/>
                          <a:ea typeface="+mn-ea"/>
                          <a:cs typeface="+mn-cs"/>
                        </a:rPr>
                        <a:t>St. Johns River State College (SJRSC)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527367"/>
                  </a:ext>
                </a:extLst>
              </a:tr>
              <a:tr h="131417">
                <a:tc>
                  <a:txBody>
                    <a:bodyPr/>
                    <a:lstStyle/>
                    <a:p>
                      <a:pPr algn="l" fontAlgn="b"/>
                      <a:r>
                        <a:rPr lang="en-US" sz="900" b="0" i="0" u="none" strike="noStrike" kern="1200" dirty="0">
                          <a:solidFill>
                            <a:srgbClr val="000000"/>
                          </a:solidFill>
                          <a:effectLst/>
                          <a:latin typeface="Calibri" charset="0"/>
                          <a:ea typeface="+mn-ea"/>
                          <a:cs typeface="+mn-cs"/>
                        </a:rPr>
                        <a:t>St. Petersburg College (SPC)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1417">
                <a:tc>
                  <a:txBody>
                    <a:bodyPr/>
                    <a:lstStyle/>
                    <a:p>
                      <a:pPr algn="l" fontAlgn="ctr"/>
                      <a:r>
                        <a:rPr lang="en-US" sz="900" b="0" i="0" u="none" strike="noStrike" kern="1200" dirty="0">
                          <a:solidFill>
                            <a:srgbClr val="000000"/>
                          </a:solidFill>
                          <a:effectLst/>
                          <a:latin typeface="Calibri" charset="0"/>
                          <a:ea typeface="+mn-ea"/>
                          <a:cs typeface="+mn-cs"/>
                        </a:rPr>
                        <a:t>South Florida State College (SFSC)</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1417">
                <a:tc>
                  <a:txBody>
                    <a:bodyPr/>
                    <a:lstStyle/>
                    <a:p>
                      <a:pPr algn="l" fontAlgn="b"/>
                      <a:r>
                        <a:rPr lang="en-US" sz="900" b="0" i="0" u="none" strike="noStrike" kern="1200" dirty="0">
                          <a:solidFill>
                            <a:srgbClr val="000000"/>
                          </a:solidFill>
                          <a:effectLst/>
                          <a:latin typeface="Calibri" charset="0"/>
                          <a:ea typeface="+mn-ea"/>
                          <a:cs typeface="+mn-cs"/>
                        </a:rPr>
                        <a:t>State College of Florida (SCF)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1417">
                <a:tc>
                  <a:txBody>
                    <a:bodyPr/>
                    <a:lstStyle/>
                    <a:p>
                      <a:pPr algn="l" fontAlgn="b"/>
                      <a:r>
                        <a:rPr lang="en-US" sz="900" b="0" i="0" u="none" strike="noStrike" kern="1200" dirty="0">
                          <a:solidFill>
                            <a:srgbClr val="000000"/>
                          </a:solidFill>
                          <a:effectLst/>
                          <a:latin typeface="Calibri" charset="0"/>
                          <a:ea typeface="+mn-ea"/>
                          <a:cs typeface="+mn-cs"/>
                        </a:rPr>
                        <a:t>Tallahassee Community College (TCC)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17">
                <a:tc>
                  <a:txBody>
                    <a:bodyPr/>
                    <a:lstStyle/>
                    <a:p>
                      <a:pPr algn="l" fontAlgn="b"/>
                      <a:r>
                        <a:rPr lang="en-US" sz="900" b="0" i="0" u="none" strike="noStrike" kern="1200" dirty="0">
                          <a:solidFill>
                            <a:srgbClr val="000000"/>
                          </a:solidFill>
                          <a:effectLst/>
                          <a:latin typeface="Calibri" charset="0"/>
                          <a:ea typeface="+mn-ea"/>
                          <a:cs typeface="+mn-cs"/>
                        </a:rPr>
                        <a:t>Valencia College (VC)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pic>
        <p:nvPicPr>
          <p:cNvPr id="12" name="Picture 11" descr="Map&#10;&#10;Description automatically generated">
            <a:extLst>
              <a:ext uri="{FF2B5EF4-FFF2-40B4-BE49-F238E27FC236}">
                <a16:creationId xmlns:a16="http://schemas.microsoft.com/office/drawing/2014/main" id="{B6E80B88-7B78-4DF4-922B-034271D9B7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5852" y="1322823"/>
            <a:ext cx="5364491" cy="4620777"/>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18" name="TextBox 17"/>
          <p:cNvSpPr txBox="1"/>
          <p:nvPr/>
        </p:nvSpPr>
        <p:spPr bwMode="auto">
          <a:xfrm>
            <a:off x="0" y="0"/>
            <a:ext cx="9144000" cy="920252"/>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5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Learn more..</a:t>
            </a:r>
          </a:p>
        </p:txBody>
      </p:sp>
      <p:pic>
        <p:nvPicPr>
          <p:cNvPr id="17" name="Picture 4" descr="MIF LOGO RW www.org copy.jpg">
            <a:hlinkClick r:id="rId3"/>
            <a:extLst>
              <a:ext uri="{FF2B5EF4-FFF2-40B4-BE49-F238E27FC236}">
                <a16:creationId xmlns:a16="http://schemas.microsoft.com/office/drawing/2014/main" id="{1CCDB7EA-8A24-4C6D-A9D7-267A736E5E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834652"/>
            <a:ext cx="5851142" cy="35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4">
            <a:extLst>
              <a:ext uri="{FF2B5EF4-FFF2-40B4-BE49-F238E27FC236}">
                <a16:creationId xmlns:a16="http://schemas.microsoft.com/office/drawing/2014/main" id="{DF34856B-AC23-4BD3-96A2-1597C0655DC4}"/>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8" name="TextBox 17"/>
          <p:cNvSpPr txBox="1"/>
          <p:nvPr/>
        </p:nvSpPr>
        <p:spPr bwMode="auto">
          <a:xfrm>
            <a:off x="0" y="0"/>
            <a:ext cx="9144000" cy="920252"/>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5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Learn more..</a:t>
            </a:r>
          </a:p>
        </p:txBody>
      </p:sp>
      <p:sp>
        <p:nvSpPr>
          <p:cNvPr id="19" name="Slide Number Placeholder 4">
            <a:extLst>
              <a:ext uri="{FF2B5EF4-FFF2-40B4-BE49-F238E27FC236}">
                <a16:creationId xmlns:a16="http://schemas.microsoft.com/office/drawing/2014/main" id="{DF34856B-AC23-4BD3-96A2-1597C0655DC4}"/>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pic>
        <p:nvPicPr>
          <p:cNvPr id="3" name="Picture 2">
            <a:hlinkClick r:id="rId3"/>
            <a:extLst>
              <a:ext uri="{FF2B5EF4-FFF2-40B4-BE49-F238E27FC236}">
                <a16:creationId xmlns:a16="http://schemas.microsoft.com/office/drawing/2014/main" id="{8C0B7F16-3589-4BAC-978F-8405D38DAF95}"/>
              </a:ext>
            </a:extLst>
          </p:cNvPr>
          <p:cNvPicPr>
            <a:picLocks noChangeAspect="1"/>
          </p:cNvPicPr>
          <p:nvPr/>
        </p:nvPicPr>
        <p:blipFill>
          <a:blip r:embed="rId4"/>
          <a:stretch>
            <a:fillRect/>
          </a:stretch>
        </p:blipFill>
        <p:spPr>
          <a:xfrm>
            <a:off x="914400" y="1650469"/>
            <a:ext cx="7086600" cy="4580438"/>
          </a:xfrm>
          <a:prstGeom prst="rect">
            <a:avLst/>
          </a:prstGeom>
        </p:spPr>
      </p:pic>
      <p:sp>
        <p:nvSpPr>
          <p:cNvPr id="9" name="TextBox 5">
            <a:extLst>
              <a:ext uri="{FF2B5EF4-FFF2-40B4-BE49-F238E27FC236}">
                <a16:creationId xmlns:a16="http://schemas.microsoft.com/office/drawing/2014/main" id="{0A0397A7-D9C4-44BB-86E1-5562F1DE56D1}"/>
              </a:ext>
            </a:extLst>
          </p:cNvPr>
          <p:cNvSpPr txBox="1">
            <a:spLocks noChangeArrowheads="1"/>
          </p:cNvSpPr>
          <p:nvPr/>
        </p:nvSpPr>
        <p:spPr bwMode="auto">
          <a:xfrm>
            <a:off x="693297" y="1153869"/>
            <a:ext cx="7681206" cy="443198"/>
          </a:xfrm>
          <a:prstGeom prst="rect">
            <a:avLst/>
          </a:prstGeom>
          <a:solidFill>
            <a:schemeClr val="bg1"/>
          </a:solidFill>
          <a:ln>
            <a:noFill/>
          </a:ln>
          <a:extLst>
            <a:ext uri="{91240B29-F687-4f45-9708-019B960494DF}">
              <a14:hiddenLine xmlns="" xmlns:a14="http://schemas.microsoft.com/office/drawing/2010/main" w="9525" algn="in">
                <a:solidFill>
                  <a:srgbClr val="000000"/>
                </a:solidFill>
                <a:miter lim="800000"/>
                <a:headEnd/>
                <a:tailEnd/>
              </a14:hiddenLine>
            </a:ext>
          </a:extLst>
        </p:spPr>
        <p:txBody>
          <a:bodyPr wrap="non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2400" dirty="0">
                <a:solidFill>
                  <a:srgbClr val="002060"/>
                </a:solidFill>
                <a:latin typeface="Rockwell" pitchFamily="18" charset="0"/>
              </a:rPr>
              <a:t>Career Pathways | Company Profiles | Virtual Tours </a:t>
            </a:r>
          </a:p>
        </p:txBody>
      </p:sp>
    </p:spTree>
    <p:extLst>
      <p:ext uri="{BB962C8B-B14F-4D97-AF65-F5344CB8AC3E}">
        <p14:creationId xmlns:p14="http://schemas.microsoft.com/office/powerpoint/2010/main" val="272555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8" name="TextBox 17"/>
          <p:cNvSpPr txBox="1"/>
          <p:nvPr/>
        </p:nvSpPr>
        <p:spPr bwMode="auto">
          <a:xfrm>
            <a:off x="0" y="0"/>
            <a:ext cx="9144000" cy="920252"/>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5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Learn more..</a:t>
            </a:r>
          </a:p>
        </p:txBody>
      </p:sp>
      <p:sp>
        <p:nvSpPr>
          <p:cNvPr id="19" name="Slide Number Placeholder 4">
            <a:extLst>
              <a:ext uri="{FF2B5EF4-FFF2-40B4-BE49-F238E27FC236}">
                <a16:creationId xmlns:a16="http://schemas.microsoft.com/office/drawing/2014/main" id="{DF34856B-AC23-4BD3-96A2-1597C0655DC4}"/>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
        <p:nvSpPr>
          <p:cNvPr id="8" name="TextBox 5">
            <a:extLst>
              <a:ext uri="{FF2B5EF4-FFF2-40B4-BE49-F238E27FC236}">
                <a16:creationId xmlns:a16="http://schemas.microsoft.com/office/drawing/2014/main" id="{493B912F-2647-4A62-AC80-989B50A78D7B}"/>
              </a:ext>
            </a:extLst>
          </p:cNvPr>
          <p:cNvSpPr txBox="1">
            <a:spLocks noChangeArrowheads="1"/>
          </p:cNvSpPr>
          <p:nvPr/>
        </p:nvSpPr>
        <p:spPr bwMode="auto">
          <a:xfrm>
            <a:off x="398769" y="1153869"/>
            <a:ext cx="8270277" cy="443198"/>
          </a:xfrm>
          <a:prstGeom prst="rect">
            <a:avLst/>
          </a:prstGeom>
          <a:solidFill>
            <a:schemeClr val="bg1"/>
          </a:solidFill>
          <a:ln>
            <a:noFill/>
          </a:ln>
          <a:extLst>
            <a:ext uri="{91240B29-F687-4f45-9708-019B960494DF}">
              <a14:hiddenLine xmlns:a14="http://schemas.microsoft.com/office/drawing/2010/main" xmlns="" w="9525" algn="in">
                <a:solidFill>
                  <a:srgbClr val="000000"/>
                </a:solidFill>
                <a:miter lim="800000"/>
                <a:headEnd/>
                <a:tailEnd/>
              </a14:hiddenLine>
            </a:ext>
          </a:extLst>
        </p:spPr>
        <p:txBody>
          <a:bodyPr wrap="non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2400" dirty="0">
                <a:solidFill>
                  <a:srgbClr val="002060"/>
                </a:solidFill>
                <a:latin typeface="Rockwell" pitchFamily="18" charset="0"/>
              </a:rPr>
              <a:t>Career Options| ET Degree Programs| Salary Information</a:t>
            </a:r>
          </a:p>
        </p:txBody>
      </p:sp>
      <p:pic>
        <p:nvPicPr>
          <p:cNvPr id="14" name="Picture 13" descr="Timeline&#10;&#10;Description automatically generated">
            <a:extLst>
              <a:ext uri="{FF2B5EF4-FFF2-40B4-BE49-F238E27FC236}">
                <a16:creationId xmlns:a16="http://schemas.microsoft.com/office/drawing/2014/main" id="{8CF27C30-D27F-4C29-A921-72CCB49F2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834" y="1844812"/>
            <a:ext cx="3069965" cy="4021654"/>
          </a:xfrm>
          <a:prstGeom prst="rect">
            <a:avLst/>
          </a:prstGeom>
          <a:ln>
            <a:solidFill>
              <a:schemeClr val="accent1"/>
            </a:solidFill>
          </a:ln>
        </p:spPr>
      </p:pic>
      <p:pic>
        <p:nvPicPr>
          <p:cNvPr id="3" name="Picture 2" descr="A close-up of a flyer&#10;&#10;AI-generated content may be incorrect.">
            <a:extLst>
              <a:ext uri="{FF2B5EF4-FFF2-40B4-BE49-F238E27FC236}">
                <a16:creationId xmlns:a16="http://schemas.microsoft.com/office/drawing/2014/main" id="{47B8DDAA-2FC3-C506-F391-A30F6C38B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4459" y="1844812"/>
            <a:ext cx="3183082" cy="4119282"/>
          </a:xfrm>
          <a:prstGeom prst="rect">
            <a:avLst/>
          </a:prstGeom>
        </p:spPr>
      </p:pic>
    </p:spTree>
    <p:extLst>
      <p:ext uri="{BB962C8B-B14F-4D97-AF65-F5344CB8AC3E}">
        <p14:creationId xmlns:p14="http://schemas.microsoft.com/office/powerpoint/2010/main" val="1634176131"/>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2069552" y="535540"/>
            <a:ext cx="5004896" cy="904863"/>
          </a:xfrm>
          <a:prstGeom prst="rect">
            <a:avLst/>
          </a:prstGeom>
          <a:noFill/>
          <a:ln w="9525" algn="in">
            <a:noFill/>
            <a:miter lim="800000"/>
            <a:headEnd/>
            <a:tailEnd/>
          </a:ln>
          <a:effectLst/>
        </p:spPr>
        <p:txBody>
          <a:bodyPr vert="horz" wrap="none" lIns="36576" tIns="36576" rIns="36576" bIns="36576"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ts val="1400"/>
              </a:spcAft>
              <a:buClrTx/>
              <a:buSzTx/>
              <a:buFontTx/>
              <a:buNone/>
              <a:tabLst/>
            </a:pPr>
            <a:r>
              <a:rPr kumimoji="0" lang="en-US" sz="5400" b="0" i="0" u="none" strike="noStrike" cap="none" normalizeH="0" dirty="0">
                <a:ln>
                  <a:noFill/>
                </a:ln>
                <a:solidFill>
                  <a:srgbClr val="002060"/>
                </a:solidFill>
                <a:effectLst>
                  <a:outerShdw blurRad="38100" dist="38100" dir="2700000" algn="tl">
                    <a:srgbClr val="000000">
                      <a:alpha val="43137"/>
                    </a:srgbClr>
                  </a:outerShdw>
                </a:effectLst>
                <a:latin typeface="Rockwell" pitchFamily="18" charset="0"/>
              </a:rPr>
              <a:t>Any Questions?</a:t>
            </a:r>
          </a:p>
        </p:txBody>
      </p:sp>
      <p:sp>
        <p:nvSpPr>
          <p:cNvPr id="7" name="TextBox 14">
            <a:hlinkClick r:id="rId3"/>
          </p:cNvPr>
          <p:cNvSpPr txBox="1">
            <a:spLocks noChangeArrowheads="1"/>
          </p:cNvSpPr>
          <p:nvPr/>
        </p:nvSpPr>
        <p:spPr bwMode="auto">
          <a:xfrm>
            <a:off x="0" y="5791200"/>
            <a:ext cx="9144000" cy="350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a:solidFill>
                  <a:srgbClr val="BFBFBF"/>
                </a:solidFill>
                <a:latin typeface="Times" charset="0"/>
              </a:rPr>
              <a:t>MADE IN FLORIDA ~ MADE IN FLORIDA ~ MADE IN FLORIDA ~ MADE IN FLORIDA</a:t>
            </a:r>
          </a:p>
        </p:txBody>
      </p:sp>
      <p:pic>
        <p:nvPicPr>
          <p:cNvPr id="8" name="Picture 4" descr="MIF LOGO RW www.org copy.jpg">
            <a:hlinkClick r:id="rId3"/>
            <a:extLst>
              <a:ext uri="{FF2B5EF4-FFF2-40B4-BE49-F238E27FC236}">
                <a16:creationId xmlns:a16="http://schemas.microsoft.com/office/drawing/2014/main" id="{C30131FA-586E-422D-B295-147B5C17DF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6345" y="1992820"/>
            <a:ext cx="3188248" cy="19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logo&#10;&#10;Description automatically generated">
            <a:extLst>
              <a:ext uri="{FF2B5EF4-FFF2-40B4-BE49-F238E27FC236}">
                <a16:creationId xmlns:a16="http://schemas.microsoft.com/office/drawing/2014/main" id="{936E32E9-FC21-4132-AE8B-BCAEF2E66D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 y="2063336"/>
            <a:ext cx="4084320" cy="1914525"/>
          </a:xfrm>
          <a:prstGeom prst="rect">
            <a:avLst/>
          </a:prstGeom>
        </p:spPr>
      </p:pic>
      <p:sp>
        <p:nvSpPr>
          <p:cNvPr id="10" name="Slide Number Placeholder 4">
            <a:extLst>
              <a:ext uri="{FF2B5EF4-FFF2-40B4-BE49-F238E27FC236}">
                <a16:creationId xmlns:a16="http://schemas.microsoft.com/office/drawing/2014/main" id="{10ED9D75-44E8-4B3A-9BAF-CDC367F83DCD}"/>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
        <p:nvSpPr>
          <p:cNvPr id="9" name="TextBox 5">
            <a:extLst>
              <a:ext uri="{FF2B5EF4-FFF2-40B4-BE49-F238E27FC236}">
                <a16:creationId xmlns:a16="http://schemas.microsoft.com/office/drawing/2014/main" id="{8FACB01E-4C2D-471D-ABA5-E8B484F9FD73}"/>
              </a:ext>
            </a:extLst>
          </p:cNvPr>
          <p:cNvSpPr txBox="1">
            <a:spLocks noChangeArrowheads="1"/>
          </p:cNvSpPr>
          <p:nvPr/>
        </p:nvSpPr>
        <p:spPr bwMode="auto">
          <a:xfrm>
            <a:off x="2012362" y="5123199"/>
            <a:ext cx="5051576" cy="443198"/>
          </a:xfrm>
          <a:prstGeom prst="rect">
            <a:avLst/>
          </a:prstGeom>
          <a:solidFill>
            <a:schemeClr val="bg1"/>
          </a:solidFill>
          <a:ln>
            <a:noFill/>
          </a:ln>
          <a:extLst>
            <a:ext uri="{91240B29-F687-4f45-9708-019B960494DF}">
              <a14:hiddenLine xmlns="" xmlns:a14="http://schemas.microsoft.com/office/drawing/2010/main" w="9525" algn="in">
                <a:solidFill>
                  <a:srgbClr val="000000"/>
                </a:solidFill>
                <a:miter lim="800000"/>
                <a:headEnd/>
                <a:tailEnd/>
              </a14:hiddenLine>
            </a:ext>
          </a:extLst>
        </p:spPr>
        <p:txBody>
          <a:bodyPr wrap="non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2400" dirty="0">
                <a:solidFill>
                  <a:srgbClr val="002060"/>
                </a:solidFill>
                <a:latin typeface="Rockwell" pitchFamily="18" charset="0"/>
              </a:rPr>
              <a:t>Contact FLATE at events@flate.org.</a:t>
            </a:r>
          </a:p>
        </p:txBody>
      </p:sp>
      <p:sp>
        <p:nvSpPr>
          <p:cNvPr id="11" name="TextBox 5">
            <a:extLst>
              <a:ext uri="{FF2B5EF4-FFF2-40B4-BE49-F238E27FC236}">
                <a16:creationId xmlns:a16="http://schemas.microsoft.com/office/drawing/2014/main" id="{10A257FB-53CF-4198-94E1-141E1CA324AA}"/>
              </a:ext>
            </a:extLst>
          </p:cNvPr>
          <p:cNvSpPr txBox="1">
            <a:spLocks noChangeArrowheads="1"/>
          </p:cNvSpPr>
          <p:nvPr/>
        </p:nvSpPr>
        <p:spPr bwMode="auto">
          <a:xfrm>
            <a:off x="3761329" y="4455198"/>
            <a:ext cx="1621341" cy="443198"/>
          </a:xfrm>
          <a:prstGeom prst="rect">
            <a:avLst/>
          </a:prstGeom>
          <a:solidFill>
            <a:schemeClr val="bg1"/>
          </a:solidFill>
          <a:ln>
            <a:noFill/>
          </a:ln>
          <a:extLst>
            <a:ext uri="{91240B29-F687-4f45-9708-019B960494DF}">
              <a14:hiddenLine xmlns="" xmlns:a14="http://schemas.microsoft.com/office/drawing/2010/main" w="9525" algn="in">
                <a:solidFill>
                  <a:srgbClr val="000000"/>
                </a:solidFill>
                <a:miter lim="800000"/>
                <a:headEnd/>
                <a:tailEnd/>
              </a14:hiddenLine>
            </a:ext>
          </a:extLst>
        </p:spPr>
        <p:txBody>
          <a:bodyPr wrap="non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2400" dirty="0">
                <a:solidFill>
                  <a:srgbClr val="002060"/>
                </a:solidFill>
                <a:latin typeface="Rockwell" pitchFamily="18" charset="0"/>
              </a:rPr>
              <a:t>Thank you!</a:t>
            </a:r>
          </a:p>
        </p:txBody>
      </p:sp>
    </p:spTree>
    <p:extLst>
      <p:ext uri="{BB962C8B-B14F-4D97-AF65-F5344CB8AC3E}">
        <p14:creationId xmlns:p14="http://schemas.microsoft.com/office/powerpoint/2010/main" val="132300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5DDA-F7BF-4B41-B454-2A3E2A788A5B}"/>
              </a:ext>
            </a:extLst>
          </p:cNvPr>
          <p:cNvSpPr>
            <a:spLocks noGrp="1"/>
          </p:cNvSpPr>
          <p:nvPr>
            <p:ph type="title"/>
          </p:nvPr>
        </p:nvSpPr>
        <p:spPr>
          <a:xfrm>
            <a:off x="1743075" y="2660253"/>
            <a:ext cx="5657850" cy="601015"/>
          </a:xfrm>
        </p:spPr>
        <p:txBody>
          <a:bodyPr>
            <a:normAutofit/>
          </a:bodyPr>
          <a:lstStyle/>
          <a:p>
            <a:r>
              <a:rPr lang="en-US" sz="3300" dirty="0">
                <a:latin typeface="+mn-lt"/>
                <a:hlinkClick r:id="rId3"/>
              </a:rPr>
              <a:t>Manufacturing Jobs on Indeed</a:t>
            </a:r>
            <a:endParaRPr lang="en-US" sz="3300" dirty="0">
              <a:latin typeface="+mn-lt"/>
            </a:endParaRPr>
          </a:p>
        </p:txBody>
      </p:sp>
    </p:spTree>
    <p:extLst>
      <p:ext uri="{BB962C8B-B14F-4D97-AF65-F5344CB8AC3E}">
        <p14:creationId xmlns:p14="http://schemas.microsoft.com/office/powerpoint/2010/main" val="34252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1"/>
          <p:cNvSpPr>
            <a:spLocks noChangeArrowheads="1"/>
          </p:cNvSpPr>
          <p:nvPr/>
        </p:nvSpPr>
        <p:spPr bwMode="auto">
          <a:xfrm>
            <a:off x="342900" y="1204136"/>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5" name="TextBox 4"/>
          <p:cNvSpPr txBox="1"/>
          <p:nvPr/>
        </p:nvSpPr>
        <p:spPr bwMode="auto">
          <a:xfrm>
            <a:off x="0" y="0"/>
            <a:ext cx="9194646" cy="1089529"/>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6600" b="1" spc="300"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Manufacturing</a:t>
            </a:r>
          </a:p>
        </p:txBody>
      </p:sp>
      <p:sp>
        <p:nvSpPr>
          <p:cNvPr id="7" name="TextBox 14">
            <a:hlinkClick r:id="rId3"/>
          </p:cNvPr>
          <p:cNvSpPr txBox="1">
            <a:spLocks noChangeArrowheads="1"/>
          </p:cNvSpPr>
          <p:nvPr/>
        </p:nvSpPr>
        <p:spPr bwMode="auto">
          <a:xfrm>
            <a:off x="0" y="5821363"/>
            <a:ext cx="9144000" cy="350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a:solidFill>
                  <a:srgbClr val="BFBFBF"/>
                </a:solidFill>
                <a:latin typeface="Times" charset="0"/>
              </a:rPr>
              <a:t>MADE IN FLORIDA ~ MADE IN FLORIDA ~ MADE IN FLORIDA ~ MADE IN FLORIDA</a:t>
            </a:r>
          </a:p>
        </p:txBody>
      </p:sp>
      <p:graphicFrame>
        <p:nvGraphicFramePr>
          <p:cNvPr id="13" name="Content Placeholder 2">
            <a:extLst>
              <a:ext uri="{FF2B5EF4-FFF2-40B4-BE49-F238E27FC236}">
                <a16:creationId xmlns:a16="http://schemas.microsoft.com/office/drawing/2014/main" id="{84D9442F-CF75-6DF3-E2FD-69F8DF51A9C5}"/>
              </a:ext>
            </a:extLst>
          </p:cNvPr>
          <p:cNvGraphicFramePr>
            <a:graphicFrameLocks noGrp="1"/>
          </p:cNvGraphicFramePr>
          <p:nvPr>
            <p:ph idx="4294967295"/>
          </p:nvPr>
        </p:nvGraphicFramePr>
        <p:xfrm>
          <a:off x="825422" y="1559256"/>
          <a:ext cx="7543801"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4">
            <a:extLst>
              <a:ext uri="{FF2B5EF4-FFF2-40B4-BE49-F238E27FC236}">
                <a16:creationId xmlns:a16="http://schemas.microsoft.com/office/drawing/2014/main" id="{6089D39A-DD2C-4370-AB7C-BC73444EB0B1}"/>
              </a:ext>
            </a:extLst>
          </p:cNvPr>
          <p:cNvSpPr>
            <a:spLocks noGrp="1"/>
          </p:cNvSpPr>
          <p:nvPr>
            <p:ph type="sldNum" sz="quarter" idx="12"/>
          </p:nvPr>
        </p:nvSpPr>
        <p:spPr/>
        <p:txBody>
          <a:bodyPr/>
          <a:lstStyle/>
          <a:p>
            <a:pPr>
              <a:defRPr/>
            </a:pPr>
            <a:r>
              <a:rPr lang="en-US" dirty="0"/>
              <a:t>www.madeinflorida.org</a:t>
            </a:r>
          </a:p>
        </p:txBody>
      </p:sp>
    </p:spTree>
    <p:extLst>
      <p:ext uri="{BB962C8B-B14F-4D97-AF65-F5344CB8AC3E}">
        <p14:creationId xmlns:p14="http://schemas.microsoft.com/office/powerpoint/2010/main" val="333720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61532" y="1799124"/>
            <a:ext cx="9144000" cy="3733800"/>
          </a:xfrm>
          <a:prstGeom prst="rect">
            <a:avLst/>
          </a:prstGeom>
          <a:noFill/>
          <a:ln w="9525">
            <a:noFill/>
            <a:miter lim="800000"/>
            <a:headEnd/>
            <a:tailEnd/>
          </a:ln>
        </p:spPr>
        <p:txBody>
          <a:bodyPr lIns="36576" tIns="36576" rIns="36576" bIns="36576"/>
          <a:lstStyle/>
          <a:p>
            <a:pPr marL="234950" lvl="1" algn="ctr">
              <a:spcAft>
                <a:spcPts val="500"/>
              </a:spcAft>
              <a:defRPr/>
            </a:pPr>
            <a:r>
              <a:rPr lang="en-US" sz="4000" dirty="0">
                <a:effectLst>
                  <a:outerShdw blurRad="38100" dist="38100" dir="2700000" algn="tl">
                    <a:srgbClr val="C0C0C0"/>
                  </a:outerShdw>
                </a:effectLst>
                <a:latin typeface="Rockwell" pitchFamily="18" charset="0"/>
              </a:rPr>
              <a:t>Over </a:t>
            </a:r>
            <a:r>
              <a:rPr lang="en-US" sz="4400" b="1" dirty="0">
                <a:solidFill>
                  <a:srgbClr val="003366"/>
                </a:solidFill>
                <a:effectLst>
                  <a:outerShdw blurRad="38100" dist="38100" dir="2700000" algn="tl">
                    <a:srgbClr val="C0C0C0"/>
                  </a:outerShdw>
                </a:effectLst>
                <a:latin typeface="Rockwell" pitchFamily="18" charset="0"/>
              </a:rPr>
              <a:t>427,500</a:t>
            </a:r>
            <a:r>
              <a:rPr lang="en-US" sz="4000" dirty="0">
                <a:effectLst>
                  <a:outerShdw blurRad="38100" dist="38100" dir="2700000" algn="tl">
                    <a:srgbClr val="C0C0C0"/>
                  </a:outerShdw>
                </a:effectLst>
                <a:latin typeface="Rockwell" pitchFamily="18" charset="0"/>
              </a:rPr>
              <a:t> people </a:t>
            </a:r>
          </a:p>
          <a:p>
            <a:pPr marL="234950" lvl="1" algn="ctr">
              <a:spcAft>
                <a:spcPts val="500"/>
              </a:spcAft>
              <a:defRPr/>
            </a:pPr>
            <a:r>
              <a:rPr lang="en-US" sz="4000" dirty="0">
                <a:effectLst>
                  <a:outerShdw blurRad="38100" dist="38100" dir="2700000" algn="tl">
                    <a:srgbClr val="C0C0C0"/>
                  </a:outerShdw>
                </a:effectLst>
                <a:latin typeface="Rockwell" pitchFamily="18" charset="0"/>
              </a:rPr>
              <a:t>in over </a:t>
            </a:r>
            <a:r>
              <a:rPr lang="en-US" sz="4800" b="1" dirty="0">
                <a:solidFill>
                  <a:srgbClr val="003366"/>
                </a:solidFill>
                <a:effectLst>
                  <a:outerShdw blurRad="38100" dist="38100" dir="2700000" algn="tl">
                    <a:srgbClr val="C0C0C0"/>
                  </a:outerShdw>
                </a:effectLst>
                <a:latin typeface="Rockwell" pitchFamily="18" charset="0"/>
              </a:rPr>
              <a:t>26,000</a:t>
            </a:r>
            <a:r>
              <a:rPr lang="en-US" sz="4000" dirty="0">
                <a:effectLst>
                  <a:outerShdw blurRad="38100" dist="38100" dir="2700000" algn="tl">
                    <a:srgbClr val="C0C0C0"/>
                  </a:outerShdw>
                </a:effectLst>
                <a:latin typeface="Rockwell" pitchFamily="18" charset="0"/>
              </a:rPr>
              <a:t> companies </a:t>
            </a:r>
          </a:p>
          <a:p>
            <a:pPr marL="234950" lvl="1" algn="ctr">
              <a:spcAft>
                <a:spcPts val="500"/>
              </a:spcAft>
              <a:defRPr/>
            </a:pPr>
            <a:r>
              <a:rPr lang="en-US" sz="4000" dirty="0">
                <a:effectLst>
                  <a:outerShdw blurRad="38100" dist="38100" dir="2700000" algn="tl">
                    <a:srgbClr val="C0C0C0"/>
                  </a:outerShdw>
                </a:effectLst>
                <a:latin typeface="Rockwell" pitchFamily="18" charset="0"/>
              </a:rPr>
              <a:t>in Florida </a:t>
            </a:r>
          </a:p>
          <a:p>
            <a:pPr marL="234950" lvl="1" algn="ctr">
              <a:spcAft>
                <a:spcPts val="500"/>
              </a:spcAft>
              <a:defRPr/>
            </a:pPr>
            <a:r>
              <a:rPr lang="en-US" sz="4000" dirty="0">
                <a:effectLst>
                  <a:outerShdw blurRad="38100" dist="38100" dir="2700000" algn="tl">
                    <a:srgbClr val="C0C0C0"/>
                  </a:outerShdw>
                </a:effectLst>
                <a:latin typeface="Rockwell" pitchFamily="18" charset="0"/>
              </a:rPr>
              <a:t>are making lots of things </a:t>
            </a:r>
          </a:p>
          <a:p>
            <a:pPr marL="234950" lvl="1" algn="ctr">
              <a:spcAft>
                <a:spcPts val="500"/>
              </a:spcAft>
              <a:defRPr/>
            </a:pPr>
            <a:r>
              <a:rPr lang="en-US" sz="4000" dirty="0">
                <a:effectLst>
                  <a:outerShdw blurRad="38100" dist="38100" dir="2700000" algn="tl">
                    <a:srgbClr val="C0C0C0"/>
                  </a:outerShdw>
                </a:effectLst>
                <a:latin typeface="Rockwell" pitchFamily="18" charset="0"/>
              </a:rPr>
              <a:t>every day. </a:t>
            </a:r>
          </a:p>
        </p:txBody>
      </p:sp>
      <p:sp>
        <p:nvSpPr>
          <p:cNvPr id="32771"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8" name="TextBox 17"/>
          <p:cNvSpPr txBox="1"/>
          <p:nvPr/>
        </p:nvSpPr>
        <p:spPr bwMode="auto">
          <a:xfrm>
            <a:off x="0" y="0"/>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Great Careers</a:t>
            </a:r>
          </a:p>
        </p:txBody>
      </p:sp>
      <p:sp>
        <p:nvSpPr>
          <p:cNvPr id="8" name="TextBox 14">
            <a:hlinkClick r:id="rId3"/>
          </p:cNvPr>
          <p:cNvSpPr txBox="1">
            <a:spLocks noChangeArrowheads="1"/>
          </p:cNvSpPr>
          <p:nvPr/>
        </p:nvSpPr>
        <p:spPr bwMode="auto">
          <a:xfrm>
            <a:off x="0" y="5791200"/>
            <a:ext cx="9144000"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dirty="0">
                <a:solidFill>
                  <a:srgbClr val="BFBFBF"/>
                </a:solidFill>
                <a:latin typeface="Times" charset="0"/>
              </a:rPr>
              <a:t>MADE IN FLORIDA ~ MADE IN FLORIDA ~ MADE IN FLORIDA ~ MADE IN FLORIDA</a:t>
            </a:r>
          </a:p>
        </p:txBody>
      </p:sp>
      <p:sp>
        <p:nvSpPr>
          <p:cNvPr id="7" name="Slide Number Placeholder 4">
            <a:extLst>
              <a:ext uri="{FF2B5EF4-FFF2-40B4-BE49-F238E27FC236}">
                <a16:creationId xmlns:a16="http://schemas.microsoft.com/office/drawing/2014/main" id="{CE429F3F-5112-4948-BB16-E7AA51FCE2C8}"/>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1525108" y="1027906"/>
            <a:ext cx="6013249" cy="443198"/>
          </a:xfrm>
          <a:prstGeom prst="rect">
            <a:avLst/>
          </a:prstGeom>
          <a:solidFill>
            <a:schemeClr val="bg1"/>
          </a:solidFill>
          <a:ln>
            <a:noFill/>
          </a:ln>
          <a:extLst>
            <a:ext uri="{91240B29-F687-4f45-9708-019B960494DF}">
              <a14:hiddenLine xmlns="" xmlns:a14="http://schemas.microsoft.com/office/drawing/2010/main" w="9525" algn="in">
                <a:solidFill>
                  <a:srgbClr val="000000"/>
                </a:solidFill>
                <a:miter lim="800000"/>
                <a:headEnd/>
                <a:tailEnd/>
              </a14:hiddenLine>
            </a:ext>
          </a:extLst>
        </p:spPr>
        <p:txBody>
          <a:bodyPr wrap="non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2400" dirty="0">
                <a:solidFill>
                  <a:srgbClr val="002060"/>
                </a:solidFill>
                <a:latin typeface="Rockwell" pitchFamily="18" charset="0"/>
              </a:rPr>
              <a:t>It’s time for you to think about your future! </a:t>
            </a:r>
          </a:p>
        </p:txBody>
      </p:sp>
      <p:sp>
        <p:nvSpPr>
          <p:cNvPr id="200723" name="Rectangle 19"/>
          <p:cNvSpPr>
            <a:spLocks noChangeArrowheads="1"/>
          </p:cNvSpPr>
          <p:nvPr/>
        </p:nvSpPr>
        <p:spPr bwMode="auto">
          <a:xfrm>
            <a:off x="2697725" y="3009101"/>
            <a:ext cx="3672350" cy="646331"/>
          </a:xfrm>
          <a:prstGeom prst="rect">
            <a:avLst/>
          </a:prstGeom>
          <a:noFill/>
          <a:ln w="9525">
            <a:noFill/>
            <a:miter lim="800000"/>
            <a:headEnd/>
            <a:tailEnd/>
          </a:ln>
          <a:effectLst/>
        </p:spPr>
        <p:txBody>
          <a:bodyPr wrap="square">
            <a:spAutoFit/>
          </a:bodyPr>
          <a:lstStyle/>
          <a:p>
            <a:pPr algn="ctr" eaLnBrk="0" hangingPunct="0">
              <a:defRPr/>
            </a:pPr>
            <a:r>
              <a:rPr lang="en-US" sz="3600" b="1" i="1" dirty="0">
                <a:solidFill>
                  <a:srgbClr val="002060"/>
                </a:solidFill>
                <a:effectLst>
                  <a:outerShdw blurRad="38100" dist="38100" dir="2700000" algn="tl">
                    <a:srgbClr val="FFFFFF"/>
                  </a:outerShdw>
                </a:effectLst>
                <a:latin typeface="Rockwell" pitchFamily="18" charset="0"/>
              </a:rPr>
              <a:t>sample jobs</a:t>
            </a:r>
          </a:p>
        </p:txBody>
      </p:sp>
      <p:sp>
        <p:nvSpPr>
          <p:cNvPr id="29699" name="Freeform 28"/>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 xmlns:a14="http://schemas.microsoft.com/office/drawing/2010/main">
                <a:solidFill>
                  <a:srgbClr val="FFFFFF"/>
                </a:solidFill>
              </a14:hiddenFill>
            </a:ext>
          </a:extLst>
        </p:spPr>
        <p:txBody>
          <a:bodyPr anchor="ctr"/>
          <a:lstStyle/>
          <a:p>
            <a:endParaRPr lang="en-US"/>
          </a:p>
        </p:txBody>
      </p:sp>
      <p:pic>
        <p:nvPicPr>
          <p:cNvPr id="29701" name="Picture 30" descr="C:\Users\marilyn\Desktop\MIF PPT slide  pictures\manufacturing proces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16" y="1320228"/>
            <a:ext cx="8964613"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80" name="AutoShape 18"/>
          <p:cNvSpPr>
            <a:spLocks noChangeArrowheads="1"/>
          </p:cNvSpPr>
          <p:nvPr/>
        </p:nvSpPr>
        <p:spPr bwMode="auto">
          <a:xfrm>
            <a:off x="1676400" y="3886200"/>
            <a:ext cx="6400800" cy="2270522"/>
          </a:xfrm>
          <a:prstGeom prst="roundRect">
            <a:avLst>
              <a:gd name="adj" fmla="val 7639"/>
            </a:avLst>
          </a:prstGeom>
          <a:noFill/>
          <a:ln>
            <a:noFill/>
          </a:ln>
        </p:spPr>
        <p:txBody>
          <a:bodyPr numCol="2"/>
          <a:lstStyle/>
          <a:p>
            <a:pPr marL="228600" indent="-228600">
              <a:buSzPct val="90000"/>
              <a:buFontTx/>
              <a:buChar char="•"/>
              <a:defRPr/>
            </a:pPr>
            <a:r>
              <a:rPr lang="en-US" b="1" dirty="0">
                <a:latin typeface="Calibri" pitchFamily="34" charset="0"/>
                <a:cs typeface="Calibri" pitchFamily="34" charset="0"/>
              </a:rPr>
              <a:t>Product designer</a:t>
            </a:r>
          </a:p>
          <a:p>
            <a:pPr marL="228600" indent="-228600">
              <a:buSzPct val="90000"/>
              <a:buFontTx/>
              <a:buChar char="•"/>
              <a:defRPr/>
            </a:pPr>
            <a:r>
              <a:rPr lang="en-US" b="1" dirty="0">
                <a:latin typeface="Calibri" pitchFamily="34" charset="0"/>
                <a:cs typeface="Calibri" pitchFamily="34" charset="0"/>
              </a:rPr>
              <a:t>Production process</a:t>
            </a:r>
          </a:p>
          <a:p>
            <a:pPr marL="228600" indent="-228600">
              <a:buSzPct val="90000"/>
              <a:buFontTx/>
              <a:buChar char="•"/>
              <a:defRPr/>
            </a:pPr>
            <a:r>
              <a:rPr lang="en-US" b="1" dirty="0">
                <a:latin typeface="Calibri" pitchFamily="34" charset="0"/>
                <a:cs typeface="Calibri" pitchFamily="34" charset="0"/>
              </a:rPr>
              <a:t>Production 0perators</a:t>
            </a:r>
          </a:p>
          <a:p>
            <a:pPr marL="228600" indent="-228600">
              <a:buSzPct val="90000"/>
              <a:buFontTx/>
              <a:buChar char="•"/>
              <a:defRPr/>
            </a:pPr>
            <a:r>
              <a:rPr lang="en-US" b="1" dirty="0">
                <a:latin typeface="Calibri" pitchFamily="34" charset="0"/>
                <a:cs typeface="Calibri" pitchFamily="34" charset="0"/>
              </a:rPr>
              <a:t>Equipment technicians</a:t>
            </a:r>
          </a:p>
          <a:p>
            <a:pPr marL="228600" indent="-228600">
              <a:buSzPct val="90000"/>
              <a:buFontTx/>
              <a:buChar char="•"/>
              <a:defRPr/>
            </a:pPr>
            <a:r>
              <a:rPr lang="en-US" b="1" dirty="0">
                <a:latin typeface="Calibri" pitchFamily="34" charset="0"/>
                <a:cs typeface="Calibri" pitchFamily="34" charset="0"/>
              </a:rPr>
              <a:t>Process technicians</a:t>
            </a:r>
          </a:p>
          <a:p>
            <a:pPr marL="228600" indent="-228600">
              <a:buSzPct val="90000"/>
              <a:buFontTx/>
              <a:buChar char="•"/>
              <a:defRPr/>
            </a:pPr>
            <a:r>
              <a:rPr lang="en-US" b="1" dirty="0">
                <a:latin typeface="Calibri" pitchFamily="34" charset="0"/>
                <a:cs typeface="Calibri" pitchFamily="34" charset="0"/>
              </a:rPr>
              <a:t>Materials handling</a:t>
            </a:r>
          </a:p>
          <a:p>
            <a:pPr marL="228600" indent="-228600">
              <a:buSzPct val="90000"/>
              <a:buFontTx/>
              <a:buChar char="•"/>
              <a:defRPr/>
            </a:pPr>
            <a:r>
              <a:rPr lang="en-US" b="1" dirty="0">
                <a:latin typeface="Calibri" pitchFamily="34" charset="0"/>
                <a:cs typeface="Calibri" pitchFamily="34" charset="0"/>
              </a:rPr>
              <a:t>Logistics technicians</a:t>
            </a:r>
          </a:p>
          <a:p>
            <a:pPr marL="228600" indent="-228600">
              <a:buSzPct val="90000"/>
              <a:buFontTx/>
              <a:buChar char="•"/>
              <a:defRPr/>
            </a:pPr>
            <a:r>
              <a:rPr lang="en-US" b="1" dirty="0">
                <a:latin typeface="Calibri" pitchFamily="34" charset="0"/>
                <a:cs typeface="Calibri" pitchFamily="34" charset="0"/>
              </a:rPr>
              <a:t>Quality technicians</a:t>
            </a:r>
          </a:p>
          <a:p>
            <a:pPr marL="228600" indent="-228600">
              <a:buSzPct val="90000"/>
              <a:buFontTx/>
              <a:buChar char="•"/>
              <a:defRPr/>
            </a:pPr>
            <a:r>
              <a:rPr lang="en-US" b="1" dirty="0">
                <a:latin typeface="Calibri" pitchFamily="34" charset="0"/>
                <a:cs typeface="Calibri" pitchFamily="34" charset="0"/>
              </a:rPr>
              <a:t>Information technology</a:t>
            </a:r>
          </a:p>
          <a:p>
            <a:pPr marL="228600" indent="-228600">
              <a:buSzPct val="90000"/>
              <a:buFontTx/>
              <a:buChar char="•"/>
              <a:defRPr/>
            </a:pPr>
            <a:r>
              <a:rPr lang="en-US" b="1" dirty="0">
                <a:latin typeface="Calibri" pitchFamily="34" charset="0"/>
                <a:cs typeface="Calibri" pitchFamily="34" charset="0"/>
              </a:rPr>
              <a:t>Technical Sales</a:t>
            </a:r>
          </a:p>
          <a:p>
            <a:pPr marL="228600" indent="-228600">
              <a:buSzPct val="90000"/>
              <a:buFontTx/>
              <a:buChar char="•"/>
              <a:defRPr/>
            </a:pPr>
            <a:r>
              <a:rPr lang="en-US" b="1" dirty="0">
                <a:latin typeface="Calibri" pitchFamily="34" charset="0"/>
                <a:cs typeface="Calibri" pitchFamily="34" charset="0"/>
              </a:rPr>
              <a:t>Additive manufacturing technician</a:t>
            </a:r>
          </a:p>
          <a:p>
            <a:pPr marL="228600" indent="-228600">
              <a:buSzPct val="90000"/>
              <a:buFontTx/>
              <a:buChar char="•"/>
              <a:defRPr/>
            </a:pPr>
            <a:r>
              <a:rPr lang="en-US" b="1" dirty="0">
                <a:latin typeface="Calibri" pitchFamily="34" charset="0"/>
                <a:cs typeface="Calibri" pitchFamily="34" charset="0"/>
              </a:rPr>
              <a:t>Inspection technicians</a:t>
            </a:r>
          </a:p>
          <a:p>
            <a:pPr marL="228600" indent="-228600">
              <a:buSzPct val="90000"/>
              <a:buFontTx/>
              <a:buChar char="•"/>
              <a:defRPr/>
            </a:pPr>
            <a:r>
              <a:rPr lang="en-US" b="1" dirty="0">
                <a:latin typeface="Calibri" pitchFamily="34" charset="0"/>
                <a:cs typeface="Calibri" pitchFamily="34" charset="0"/>
              </a:rPr>
              <a:t>Packaging Design</a:t>
            </a:r>
          </a:p>
          <a:p>
            <a:pPr marL="228600" indent="-228600">
              <a:buSzPct val="90000"/>
              <a:buFontTx/>
              <a:buChar char="•"/>
              <a:defRPr/>
            </a:pPr>
            <a:r>
              <a:rPr lang="en-US" b="1" dirty="0">
                <a:latin typeface="Calibri" pitchFamily="34" charset="0"/>
                <a:cs typeface="Calibri" pitchFamily="34" charset="0"/>
              </a:rPr>
              <a:t>Robotics Technician</a:t>
            </a:r>
          </a:p>
          <a:p>
            <a:pPr marL="228600" indent="-228600">
              <a:buSzPct val="90000"/>
              <a:buFontTx/>
              <a:buChar char="•"/>
              <a:defRPr/>
            </a:pPr>
            <a:r>
              <a:rPr lang="en-US" b="1" dirty="0">
                <a:latin typeface="Calibri" pitchFamily="34" charset="0"/>
                <a:cs typeface="Calibri" pitchFamily="34" charset="0"/>
              </a:rPr>
              <a:t>Lots more!</a:t>
            </a:r>
            <a:endParaRPr lang="en-US" sz="1600" dirty="0">
              <a:latin typeface="Calibri" pitchFamily="34" charset="0"/>
              <a:cs typeface="Calibri" pitchFamily="34" charset="0"/>
            </a:endParaRPr>
          </a:p>
        </p:txBody>
      </p:sp>
      <p:sp>
        <p:nvSpPr>
          <p:cNvPr id="7" name="TextBox 6"/>
          <p:cNvSpPr txBox="1"/>
          <p:nvPr/>
        </p:nvSpPr>
        <p:spPr bwMode="auto">
          <a:xfrm>
            <a:off x="0" y="-41215"/>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Great Careers!</a:t>
            </a:r>
          </a:p>
        </p:txBody>
      </p:sp>
      <p:sp>
        <p:nvSpPr>
          <p:cNvPr id="10" name="Slide Number Placeholder 4">
            <a:extLst>
              <a:ext uri="{FF2B5EF4-FFF2-40B4-BE49-F238E27FC236}">
                <a16:creationId xmlns:a16="http://schemas.microsoft.com/office/drawing/2014/main" id="{5E03B8DA-1814-47AE-917B-27AFF04D4DBA}"/>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D776EAE0-1FC7-4617-B61C-67C9F1E9BA1B}"/>
              </a:ext>
            </a:extLst>
          </p:cNvPr>
          <p:cNvPicPr>
            <a:picLocks noChangeAspect="1"/>
          </p:cNvPicPr>
          <p:nvPr/>
        </p:nvPicPr>
        <p:blipFill>
          <a:blip r:embed="rId3"/>
          <a:stretch>
            <a:fillRect/>
          </a:stretch>
        </p:blipFill>
        <p:spPr>
          <a:xfrm>
            <a:off x="4780113" y="5336211"/>
            <a:ext cx="829321" cy="895667"/>
          </a:xfrm>
          <a:prstGeom prst="rect">
            <a:avLst/>
          </a:prstGeom>
        </p:spPr>
      </p:pic>
      <p:sp>
        <p:nvSpPr>
          <p:cNvPr id="38914"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7" name="TextBox 6"/>
          <p:cNvSpPr txBox="1"/>
          <p:nvPr/>
        </p:nvSpPr>
        <p:spPr bwMode="auto">
          <a:xfrm>
            <a:off x="-50723" y="-67407"/>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Do what you </a:t>
            </a:r>
          </a:p>
        </p:txBody>
      </p:sp>
      <p:sp>
        <p:nvSpPr>
          <p:cNvPr id="8" name="Heart 24"/>
          <p:cNvSpPr>
            <a:spLocks noChangeArrowheads="1"/>
          </p:cNvSpPr>
          <p:nvPr/>
        </p:nvSpPr>
        <p:spPr bwMode="auto">
          <a:xfrm>
            <a:off x="6781800" y="152400"/>
            <a:ext cx="838200" cy="685800"/>
          </a:xfrm>
          <a:custGeom>
            <a:avLst/>
            <a:gdLst>
              <a:gd name="T0" fmla="*/ 419100 w 838200"/>
              <a:gd name="T1" fmla="*/ 171450 h 685800"/>
              <a:gd name="T2" fmla="*/ 419100 w 838200"/>
              <a:gd name="T3" fmla="*/ 685800 h 685800"/>
              <a:gd name="T4" fmla="*/ 3 60000 65536"/>
              <a:gd name="T5" fmla="*/ 1 60000 65536"/>
              <a:gd name="T6" fmla="*/ 139700 w 838200"/>
              <a:gd name="T7" fmla="*/ 171450 h 685800"/>
              <a:gd name="T8" fmla="*/ 698500 w 838200"/>
              <a:gd name="T9" fmla="*/ 457200 h 685800"/>
            </a:gdLst>
            <a:ahLst/>
            <a:cxnLst>
              <a:cxn ang="T4">
                <a:pos x="T0" y="T1"/>
              </a:cxn>
              <a:cxn ang="T5">
                <a:pos x="T2" y="T3"/>
              </a:cxn>
            </a:cxnLst>
            <a:rect l="T6" t="T7" r="T8" b="T9"/>
            <a:pathLst>
              <a:path w="838200" h="685800">
                <a:moveTo>
                  <a:pt x="419100" y="171450"/>
                </a:moveTo>
                <a:cubicBezTo>
                  <a:pt x="593725" y="-228600"/>
                  <a:pt x="1274763" y="171450"/>
                  <a:pt x="419100" y="685800"/>
                </a:cubicBezTo>
                <a:cubicBezTo>
                  <a:pt x="-436562" y="171450"/>
                  <a:pt x="244475" y="-228600"/>
                  <a:pt x="419100" y="171450"/>
                </a:cubicBezTo>
                <a:close/>
              </a:path>
            </a:pathLst>
          </a:custGeom>
          <a:solidFill>
            <a:schemeClr val="accent1"/>
          </a:solidFill>
          <a:ln w="10000">
            <a:solidFill>
              <a:schemeClr val="accent1"/>
            </a:solidFill>
            <a:miter lim="800000"/>
            <a:headEnd/>
            <a:tailEnd/>
          </a:ln>
          <a:effectLst>
            <a:outerShdw dist="30000" dir="5400000" rotWithShape="0">
              <a:srgbClr val="808080">
                <a:alpha val="45000"/>
              </a:srgbClr>
            </a:outerShdw>
          </a:effectLst>
        </p:spPr>
        <p:txBody>
          <a:bodyPr anchor="ctr"/>
          <a:lstStyle/>
          <a:p>
            <a:pPr algn="ctr">
              <a:defRPr/>
            </a:pPr>
            <a:endParaRPr lang="en-US">
              <a:solidFill>
                <a:schemeClr val="lt1"/>
              </a:solidFill>
              <a:latin typeface="+mn-lt"/>
              <a:ea typeface="+mn-ea"/>
            </a:endParaRPr>
          </a:p>
        </p:txBody>
      </p:sp>
      <p:sp>
        <p:nvSpPr>
          <p:cNvPr id="9" name="TextBox 14">
            <a:hlinkClick r:id="rId4"/>
          </p:cNvPr>
          <p:cNvSpPr txBox="1">
            <a:spLocks noChangeArrowheads="1"/>
          </p:cNvSpPr>
          <p:nvPr/>
        </p:nvSpPr>
        <p:spPr bwMode="auto">
          <a:xfrm>
            <a:off x="0" y="6004865"/>
            <a:ext cx="9144000"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dirty="0">
                <a:solidFill>
                  <a:srgbClr val="BFBFBF"/>
                </a:solidFill>
                <a:latin typeface="Times" charset="0"/>
              </a:rPr>
              <a:t>MADE IN FLORIDA ~ MADE IN FLORIDA ~ MADE IN FLORIDA ~ MADE IN FLORIDA</a:t>
            </a:r>
          </a:p>
        </p:txBody>
      </p:sp>
      <p:sp>
        <p:nvSpPr>
          <p:cNvPr id="11" name="Slide Number Placeholder 4">
            <a:extLst>
              <a:ext uri="{FF2B5EF4-FFF2-40B4-BE49-F238E27FC236}">
                <a16:creationId xmlns:a16="http://schemas.microsoft.com/office/drawing/2014/main" id="{37091023-AD12-4AB6-A935-6FE8CE5B7A87}"/>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
        <p:nvSpPr>
          <p:cNvPr id="12" name="TextBox 5">
            <a:extLst>
              <a:ext uri="{FF2B5EF4-FFF2-40B4-BE49-F238E27FC236}">
                <a16:creationId xmlns:a16="http://schemas.microsoft.com/office/drawing/2014/main" id="{44228CC9-DEA7-4440-BF19-0C7A665B86D6}"/>
              </a:ext>
            </a:extLst>
          </p:cNvPr>
          <p:cNvSpPr txBox="1">
            <a:spLocks noChangeArrowheads="1"/>
          </p:cNvSpPr>
          <p:nvPr/>
        </p:nvSpPr>
        <p:spPr bwMode="auto">
          <a:xfrm>
            <a:off x="1498840" y="1085937"/>
            <a:ext cx="6061403" cy="443198"/>
          </a:xfrm>
          <a:prstGeom prst="rect">
            <a:avLst/>
          </a:prstGeom>
          <a:solidFill>
            <a:schemeClr val="bg1"/>
          </a:solidFill>
          <a:ln>
            <a:noFill/>
          </a:ln>
          <a:extLst>
            <a:ext uri="{91240B29-F687-4f45-9708-019B960494DF}">
              <a14:hiddenLine xmlns:a14="http://schemas.microsoft.com/office/drawing/2010/main" xmlns="" w="9525" algn="in">
                <a:solidFill>
                  <a:srgbClr val="000000"/>
                </a:solidFill>
                <a:miter lim="800000"/>
                <a:headEnd/>
                <a:tailEnd/>
              </a14:hiddenLine>
            </a:ext>
          </a:extLst>
        </p:spPr>
        <p:txBody>
          <a:bodyPr wrap="none" lIns="36576" tIns="36576" rIns="36576" bIns="36576">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Aft>
                <a:spcPts val="1400"/>
              </a:spcAft>
            </a:pPr>
            <a:r>
              <a:rPr lang="en-US" sz="2400" dirty="0">
                <a:solidFill>
                  <a:srgbClr val="002060"/>
                </a:solidFill>
                <a:latin typeface="Rockwell" pitchFamily="18" charset="0"/>
              </a:rPr>
              <a:t>Manufacturing Careers in all these Sectors</a:t>
            </a:r>
          </a:p>
        </p:txBody>
      </p:sp>
      <p:grpSp>
        <p:nvGrpSpPr>
          <p:cNvPr id="28" name="Group 27">
            <a:extLst>
              <a:ext uri="{FF2B5EF4-FFF2-40B4-BE49-F238E27FC236}">
                <a16:creationId xmlns:a16="http://schemas.microsoft.com/office/drawing/2014/main" id="{EAC6BE4C-FD42-4EC8-BDDE-7F6443E091E2}"/>
              </a:ext>
            </a:extLst>
          </p:cNvPr>
          <p:cNvGrpSpPr/>
          <p:nvPr/>
        </p:nvGrpSpPr>
        <p:grpSpPr>
          <a:xfrm>
            <a:off x="4860322" y="1656389"/>
            <a:ext cx="4356207" cy="4308690"/>
            <a:chOff x="4545852" y="1903535"/>
            <a:chExt cx="4356207" cy="4308690"/>
          </a:xfrm>
        </p:grpSpPr>
        <p:sp>
          <p:nvSpPr>
            <p:cNvPr id="10" name="TextBox 9">
              <a:extLst>
                <a:ext uri="{FF2B5EF4-FFF2-40B4-BE49-F238E27FC236}">
                  <a16:creationId xmlns:a16="http://schemas.microsoft.com/office/drawing/2014/main" id="{60E9F73D-A82B-49DD-90AD-FC77B12EC116}"/>
                </a:ext>
              </a:extLst>
            </p:cNvPr>
            <p:cNvSpPr txBox="1"/>
            <p:nvPr/>
          </p:nvSpPr>
          <p:spPr>
            <a:xfrm>
              <a:off x="5361926" y="1980297"/>
              <a:ext cx="3540133" cy="4231928"/>
            </a:xfrm>
            <a:prstGeom prst="rect">
              <a:avLst/>
            </a:prstGeom>
            <a:noFill/>
          </p:spPr>
          <p:txBody>
            <a:bodyPr wrap="square" rtlCol="0">
              <a:spAutoFit/>
            </a:bodyPr>
            <a:lstStyle/>
            <a:p>
              <a:pPr>
                <a:spcAft>
                  <a:spcPts val="3600"/>
                </a:spcAft>
              </a:pPr>
              <a:r>
                <a:rPr lang="en-US" sz="2000" dirty="0">
                  <a:solidFill>
                    <a:srgbClr val="00040C"/>
                  </a:solidFill>
                  <a:latin typeface="Rockwell Nova" panose="020B0604020202020204" pitchFamily="18" charset="0"/>
                </a:rPr>
                <a:t>Transportation  Logistics</a:t>
              </a:r>
            </a:p>
            <a:p>
              <a:pPr>
                <a:spcAft>
                  <a:spcPts val="3600"/>
                </a:spcAft>
              </a:pPr>
              <a:r>
                <a:rPr lang="en-US" sz="2000" dirty="0">
                  <a:solidFill>
                    <a:srgbClr val="00040C"/>
                  </a:solidFill>
                  <a:latin typeface="Rockwell Nova" panose="020B0604020202020204" pitchFamily="18" charset="0"/>
                </a:rPr>
                <a:t>Machining &amp; Product Fabrication</a:t>
              </a:r>
            </a:p>
            <a:p>
              <a:pPr>
                <a:spcAft>
                  <a:spcPts val="3600"/>
                </a:spcAft>
              </a:pPr>
              <a:r>
                <a:rPr lang="en-US" sz="2000" dirty="0">
                  <a:solidFill>
                    <a:srgbClr val="00040C"/>
                  </a:solidFill>
                  <a:latin typeface="Rockwell Nova" panose="020B0604020202020204" pitchFamily="18" charset="0"/>
                </a:rPr>
                <a:t>Product Design &amp; System Integration</a:t>
              </a:r>
            </a:p>
            <a:p>
              <a:pPr>
                <a:spcAft>
                  <a:spcPts val="3600"/>
                </a:spcAft>
              </a:pPr>
              <a:r>
                <a:rPr lang="en-US" sz="2000" dirty="0">
                  <a:solidFill>
                    <a:srgbClr val="00040C"/>
                  </a:solidFill>
                  <a:latin typeface="Rockwell Nova" panose="020B0604020202020204" pitchFamily="18" charset="0"/>
                </a:rPr>
                <a:t>Leisure &amp; Entertainment</a:t>
              </a:r>
              <a:br>
                <a:rPr lang="en-US" sz="2000" dirty="0">
                  <a:solidFill>
                    <a:srgbClr val="00040C"/>
                  </a:solidFill>
                  <a:latin typeface="Rockwell Nova" panose="020B0604020202020204" pitchFamily="18" charset="0"/>
                </a:rPr>
              </a:br>
              <a:r>
                <a:rPr lang="en-US" sz="700" dirty="0">
                  <a:solidFill>
                    <a:srgbClr val="00040C"/>
                  </a:solidFill>
                  <a:latin typeface="Rockwell Nova" panose="020B0604020202020204" pitchFamily="18" charset="0"/>
                </a:rPr>
                <a:t>   </a:t>
              </a:r>
            </a:p>
            <a:p>
              <a:pPr>
                <a:spcAft>
                  <a:spcPts val="3600"/>
                </a:spcAft>
              </a:pPr>
              <a:r>
                <a:rPr lang="en-US" sz="2000" dirty="0">
                  <a:solidFill>
                    <a:srgbClr val="00040C"/>
                  </a:solidFill>
                  <a:latin typeface="Rockwell Nova" panose="020B0604020202020204" pitchFamily="18" charset="0"/>
                </a:rPr>
                <a:t>Others</a:t>
              </a:r>
            </a:p>
          </p:txBody>
        </p:sp>
        <p:pic>
          <p:nvPicPr>
            <p:cNvPr id="14" name="Picture 13" descr="Icon&#10;&#10;Description automatically generated">
              <a:extLst>
                <a:ext uri="{FF2B5EF4-FFF2-40B4-BE49-F238E27FC236}">
                  <a16:creationId xmlns:a16="http://schemas.microsoft.com/office/drawing/2014/main" id="{E85B858D-6122-4B75-96A4-F26E55B0F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253" y="3808653"/>
              <a:ext cx="692716" cy="695105"/>
            </a:xfrm>
            <a:prstGeom prst="rect">
              <a:avLst/>
            </a:prstGeom>
          </p:spPr>
        </p:pic>
        <p:pic>
          <p:nvPicPr>
            <p:cNvPr id="18" name="Picture 17" descr="Logo, icon&#10;&#10;Description automatically generated">
              <a:extLst>
                <a:ext uri="{FF2B5EF4-FFF2-40B4-BE49-F238E27FC236}">
                  <a16:creationId xmlns:a16="http://schemas.microsoft.com/office/drawing/2014/main" id="{60362FB0-EFF8-4964-B6C8-972445D59E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6654" y="4775322"/>
              <a:ext cx="656675" cy="658938"/>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FBB871C7-0A76-4DBF-B13C-3B9960B794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5852" y="1903535"/>
              <a:ext cx="677477" cy="677477"/>
            </a:xfrm>
            <a:prstGeom prst="rect">
              <a:avLst/>
            </a:prstGeom>
          </p:spPr>
        </p:pic>
        <p:pic>
          <p:nvPicPr>
            <p:cNvPr id="24" name="Picture 23" descr="Icon&#10;&#10;Description automatically generated">
              <a:extLst>
                <a:ext uri="{FF2B5EF4-FFF2-40B4-BE49-F238E27FC236}">
                  <a16:creationId xmlns:a16="http://schemas.microsoft.com/office/drawing/2014/main" id="{830964E5-F47E-471D-9C70-58EC204009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5852" y="2837017"/>
              <a:ext cx="664026" cy="664026"/>
            </a:xfrm>
            <a:prstGeom prst="rect">
              <a:avLst/>
            </a:prstGeom>
          </p:spPr>
        </p:pic>
      </p:grpSp>
      <p:grpSp>
        <p:nvGrpSpPr>
          <p:cNvPr id="27" name="Group 26">
            <a:extLst>
              <a:ext uri="{FF2B5EF4-FFF2-40B4-BE49-F238E27FC236}">
                <a16:creationId xmlns:a16="http://schemas.microsoft.com/office/drawing/2014/main" id="{B476589D-D074-436A-9D43-80E85A94C18E}"/>
              </a:ext>
            </a:extLst>
          </p:cNvPr>
          <p:cNvGrpSpPr/>
          <p:nvPr/>
        </p:nvGrpSpPr>
        <p:grpSpPr>
          <a:xfrm>
            <a:off x="223677" y="1693244"/>
            <a:ext cx="4131127" cy="3493995"/>
            <a:chOff x="150145" y="1927098"/>
            <a:chExt cx="4131127" cy="3493995"/>
          </a:xfrm>
        </p:grpSpPr>
        <p:pic>
          <p:nvPicPr>
            <p:cNvPr id="20" name="Picture 19" descr="Icon&#10;&#10;Description automatically generated">
              <a:extLst>
                <a:ext uri="{FF2B5EF4-FFF2-40B4-BE49-F238E27FC236}">
                  <a16:creationId xmlns:a16="http://schemas.microsoft.com/office/drawing/2014/main" id="{C54C4032-FFA2-4EBF-A783-B04581D91D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748" y="1927098"/>
              <a:ext cx="628102" cy="628102"/>
            </a:xfrm>
            <a:prstGeom prst="rect">
              <a:avLst/>
            </a:prstGeom>
            <a:ln>
              <a:noFill/>
            </a:ln>
          </p:spPr>
        </p:pic>
        <p:sp>
          <p:nvSpPr>
            <p:cNvPr id="2" name="TextBox 1">
              <a:extLst>
                <a:ext uri="{FF2B5EF4-FFF2-40B4-BE49-F238E27FC236}">
                  <a16:creationId xmlns:a16="http://schemas.microsoft.com/office/drawing/2014/main" id="{704D4C8A-25DB-48B3-A8E0-EDA601186F0F}"/>
                </a:ext>
              </a:extLst>
            </p:cNvPr>
            <p:cNvSpPr txBox="1"/>
            <p:nvPr/>
          </p:nvSpPr>
          <p:spPr>
            <a:xfrm>
              <a:off x="998272" y="2004648"/>
              <a:ext cx="3283000" cy="3416320"/>
            </a:xfrm>
            <a:prstGeom prst="rect">
              <a:avLst/>
            </a:prstGeom>
            <a:noFill/>
            <a:ln>
              <a:noFill/>
            </a:ln>
          </p:spPr>
          <p:txBody>
            <a:bodyPr wrap="square" rtlCol="0">
              <a:spAutoFit/>
            </a:bodyPr>
            <a:lstStyle/>
            <a:p>
              <a:pPr>
                <a:spcAft>
                  <a:spcPts val="4200"/>
                </a:spcAft>
              </a:pPr>
              <a:r>
                <a:rPr lang="en-US" sz="2000" dirty="0">
                  <a:solidFill>
                    <a:srgbClr val="00040C"/>
                  </a:solidFill>
                  <a:latin typeface="Rockwell Nova" panose="020B0604020202020204" pitchFamily="18" charset="0"/>
                </a:rPr>
                <a:t>Aviation &amp; Aeronautics</a:t>
              </a:r>
            </a:p>
            <a:p>
              <a:pPr>
                <a:spcAft>
                  <a:spcPts val="4200"/>
                </a:spcAft>
              </a:pPr>
              <a:r>
                <a:rPr lang="en-US" sz="2000" dirty="0">
                  <a:solidFill>
                    <a:srgbClr val="00040C"/>
                  </a:solidFill>
                  <a:latin typeface="Rockwell Nova" panose="020B0604020202020204" pitchFamily="18" charset="0"/>
                </a:rPr>
                <a:t>Medical Devices &amp; Equipment</a:t>
              </a:r>
            </a:p>
            <a:p>
              <a:pPr>
                <a:spcAft>
                  <a:spcPts val="4200"/>
                </a:spcAft>
              </a:pPr>
              <a:r>
                <a:rPr lang="en-US" sz="2000" dirty="0">
                  <a:solidFill>
                    <a:srgbClr val="00040C"/>
                  </a:solidFill>
                  <a:latin typeface="Rockwell Nova" panose="020B0604020202020204" pitchFamily="18" charset="0"/>
                </a:rPr>
                <a:t>Electronics &amp; Electrical</a:t>
              </a:r>
              <a:endParaRPr lang="en-US" sz="1200" dirty="0">
                <a:solidFill>
                  <a:srgbClr val="00040C"/>
                </a:solidFill>
                <a:latin typeface="Rockwell Nova" panose="020B0604020202020204" pitchFamily="18" charset="0"/>
              </a:endParaRPr>
            </a:p>
            <a:p>
              <a:pPr>
                <a:spcAft>
                  <a:spcPts val="4200"/>
                </a:spcAft>
              </a:pPr>
              <a:r>
                <a:rPr lang="en-US" sz="1000" dirty="0">
                  <a:solidFill>
                    <a:srgbClr val="00040C"/>
                  </a:solidFill>
                  <a:latin typeface="Rockwell Nova" panose="020B0604020202020204" pitchFamily="18" charset="0"/>
                </a:rPr>
                <a:t>  </a:t>
              </a:r>
              <a:br>
                <a:rPr lang="en-US" sz="2000" dirty="0">
                  <a:solidFill>
                    <a:srgbClr val="00040C"/>
                  </a:solidFill>
                  <a:latin typeface="Rockwell Nova" panose="020B0604020202020204" pitchFamily="18" charset="0"/>
                </a:rPr>
              </a:br>
              <a:r>
                <a:rPr lang="en-US" sz="2000" dirty="0">
                  <a:solidFill>
                    <a:srgbClr val="00040C"/>
                  </a:solidFill>
                  <a:latin typeface="Rockwell Nova" panose="020B0604020202020204" pitchFamily="18" charset="0"/>
                </a:rPr>
                <a:t>Food &amp; Beverage</a:t>
              </a:r>
            </a:p>
          </p:txBody>
        </p:sp>
        <p:pic>
          <p:nvPicPr>
            <p:cNvPr id="6" name="Picture 5" descr="Shape, icon, arrow&#10;&#10;Description automatically generated">
              <a:extLst>
                <a:ext uri="{FF2B5EF4-FFF2-40B4-BE49-F238E27FC236}">
                  <a16:creationId xmlns:a16="http://schemas.microsoft.com/office/drawing/2014/main" id="{7034629C-9C22-4065-B660-3C90A7BE996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145" y="3793933"/>
              <a:ext cx="674964" cy="677292"/>
            </a:xfrm>
            <a:prstGeom prst="rect">
              <a:avLst/>
            </a:prstGeom>
            <a:ln>
              <a:noFill/>
            </a:ln>
          </p:spPr>
        </p:pic>
        <p:pic>
          <p:nvPicPr>
            <p:cNvPr id="16" name="Picture 15" descr="A picture containing text&#10;&#10;Description automatically generated">
              <a:extLst>
                <a:ext uri="{FF2B5EF4-FFF2-40B4-BE49-F238E27FC236}">
                  <a16:creationId xmlns:a16="http://schemas.microsoft.com/office/drawing/2014/main" id="{110C4C44-65F0-4C53-8FEE-1A74B6773A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9706" y="2826686"/>
              <a:ext cx="655842" cy="658104"/>
            </a:xfrm>
            <a:prstGeom prst="rect">
              <a:avLst/>
            </a:prstGeom>
            <a:ln>
              <a:noFill/>
            </a:ln>
          </p:spPr>
        </p:pic>
        <p:pic>
          <p:nvPicPr>
            <p:cNvPr id="26" name="Picture 25" descr="Logo&#10;&#10;Description automatically generated">
              <a:extLst>
                <a:ext uri="{FF2B5EF4-FFF2-40B4-BE49-F238E27FC236}">
                  <a16:creationId xmlns:a16="http://schemas.microsoft.com/office/drawing/2014/main" id="{3B84B8A9-818E-40F8-87AC-C96102B182E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4176" y="4778678"/>
              <a:ext cx="640208" cy="642415"/>
            </a:xfrm>
            <a:prstGeom prst="rect">
              <a:avLst/>
            </a:prstGeom>
            <a:ln>
              <a:noFill/>
            </a:ln>
          </p:spPr>
        </p:pic>
      </p:grpSp>
      <p:sp>
        <p:nvSpPr>
          <p:cNvPr id="33" name="Flowchart: Connector 32">
            <a:extLst>
              <a:ext uri="{FF2B5EF4-FFF2-40B4-BE49-F238E27FC236}">
                <a16:creationId xmlns:a16="http://schemas.microsoft.com/office/drawing/2014/main" id="{75517ABD-CABC-4A8F-B095-8BDB8D9C69C8}"/>
              </a:ext>
            </a:extLst>
          </p:cNvPr>
          <p:cNvSpPr/>
          <p:nvPr/>
        </p:nvSpPr>
        <p:spPr>
          <a:xfrm>
            <a:off x="239277" y="3592358"/>
            <a:ext cx="628102" cy="627300"/>
          </a:xfrm>
          <a:prstGeom prst="flowChartConnector">
            <a:avLst/>
          </a:prstGeom>
          <a:noFill/>
          <a:ln w="31750">
            <a:solidFill>
              <a:srgbClr val="000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D34FB14B-37E0-4CD8-8F5F-86C6A9A3BCD7}"/>
              </a:ext>
            </a:extLst>
          </p:cNvPr>
          <p:cNvSpPr/>
          <p:nvPr/>
        </p:nvSpPr>
        <p:spPr>
          <a:xfrm>
            <a:off x="235248" y="2634960"/>
            <a:ext cx="628102" cy="627300"/>
          </a:xfrm>
          <a:prstGeom prst="flowChartConnector">
            <a:avLst/>
          </a:prstGeom>
          <a:noFill/>
          <a:ln w="31750">
            <a:solidFill>
              <a:srgbClr val="000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F0B3CD45-94C3-4435-89CA-65C26934C005}"/>
              </a:ext>
            </a:extLst>
          </p:cNvPr>
          <p:cNvSpPr/>
          <p:nvPr/>
        </p:nvSpPr>
        <p:spPr>
          <a:xfrm>
            <a:off x="290963" y="1685876"/>
            <a:ext cx="628102" cy="627300"/>
          </a:xfrm>
          <a:prstGeom prst="flowChartConnector">
            <a:avLst/>
          </a:prstGeom>
          <a:noFill/>
          <a:ln w="31750">
            <a:solidFill>
              <a:srgbClr val="000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1E3F98C2-4B93-4DF3-9772-037838D2D41D}"/>
              </a:ext>
            </a:extLst>
          </p:cNvPr>
          <p:cNvSpPr/>
          <p:nvPr/>
        </p:nvSpPr>
        <p:spPr>
          <a:xfrm>
            <a:off x="279814" y="4543995"/>
            <a:ext cx="628102" cy="627300"/>
          </a:xfrm>
          <a:prstGeom prst="flowChartConnector">
            <a:avLst/>
          </a:prstGeom>
          <a:noFill/>
          <a:ln w="31750">
            <a:solidFill>
              <a:srgbClr val="000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59E6FB50-0E8F-478D-B4EF-90F7E7B44511}"/>
              </a:ext>
            </a:extLst>
          </p:cNvPr>
          <p:cNvSpPr/>
          <p:nvPr/>
        </p:nvSpPr>
        <p:spPr>
          <a:xfrm>
            <a:off x="4873503" y="1701748"/>
            <a:ext cx="628102" cy="627300"/>
          </a:xfrm>
          <a:prstGeom prst="flowChartConnector">
            <a:avLst/>
          </a:prstGeom>
          <a:noFill/>
          <a:ln w="31750">
            <a:solidFill>
              <a:srgbClr val="000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A34B670F-A47A-4D52-85A0-B8A2EA47C5B7}"/>
              </a:ext>
            </a:extLst>
          </p:cNvPr>
          <p:cNvSpPr/>
          <p:nvPr/>
        </p:nvSpPr>
        <p:spPr>
          <a:xfrm>
            <a:off x="4880723" y="2607422"/>
            <a:ext cx="628102" cy="627300"/>
          </a:xfrm>
          <a:prstGeom prst="flowChartConnector">
            <a:avLst/>
          </a:prstGeom>
          <a:noFill/>
          <a:ln w="31750">
            <a:solidFill>
              <a:srgbClr val="000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C94D499E-9FD4-43D3-852C-C044CBA91E37}"/>
              </a:ext>
            </a:extLst>
          </p:cNvPr>
          <p:cNvSpPr/>
          <p:nvPr/>
        </p:nvSpPr>
        <p:spPr>
          <a:xfrm>
            <a:off x="4909697" y="3592358"/>
            <a:ext cx="628102" cy="627300"/>
          </a:xfrm>
          <a:prstGeom prst="flowChartConnector">
            <a:avLst/>
          </a:prstGeom>
          <a:noFill/>
          <a:ln w="31750">
            <a:solidFill>
              <a:srgbClr val="000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1176D298-01EB-4CFC-B3B3-BE9ED758643D}"/>
              </a:ext>
            </a:extLst>
          </p:cNvPr>
          <p:cNvSpPr/>
          <p:nvPr/>
        </p:nvSpPr>
        <p:spPr>
          <a:xfrm>
            <a:off x="4886698" y="4525411"/>
            <a:ext cx="628102" cy="627300"/>
          </a:xfrm>
          <a:prstGeom prst="flowChartConnector">
            <a:avLst/>
          </a:prstGeom>
          <a:noFill/>
          <a:ln w="31750">
            <a:solidFill>
              <a:srgbClr val="000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8" name="TextBox 17"/>
          <p:cNvSpPr txBox="1"/>
          <p:nvPr/>
        </p:nvSpPr>
        <p:spPr bwMode="auto">
          <a:xfrm>
            <a:off x="-50723" y="-67407"/>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Do what you </a:t>
            </a:r>
          </a:p>
        </p:txBody>
      </p:sp>
      <p:sp>
        <p:nvSpPr>
          <p:cNvPr id="19" name="Heart 24"/>
          <p:cNvSpPr>
            <a:spLocks noChangeArrowheads="1"/>
          </p:cNvSpPr>
          <p:nvPr/>
        </p:nvSpPr>
        <p:spPr bwMode="auto">
          <a:xfrm>
            <a:off x="6781800" y="152400"/>
            <a:ext cx="838200" cy="685800"/>
          </a:xfrm>
          <a:custGeom>
            <a:avLst/>
            <a:gdLst>
              <a:gd name="T0" fmla="*/ 419100 w 838200"/>
              <a:gd name="T1" fmla="*/ 171450 h 685800"/>
              <a:gd name="T2" fmla="*/ 419100 w 838200"/>
              <a:gd name="T3" fmla="*/ 685800 h 685800"/>
              <a:gd name="T4" fmla="*/ 3 60000 65536"/>
              <a:gd name="T5" fmla="*/ 1 60000 65536"/>
              <a:gd name="T6" fmla="*/ 139700 w 838200"/>
              <a:gd name="T7" fmla="*/ 171450 h 685800"/>
              <a:gd name="T8" fmla="*/ 698500 w 838200"/>
              <a:gd name="T9" fmla="*/ 457200 h 685800"/>
            </a:gdLst>
            <a:ahLst/>
            <a:cxnLst>
              <a:cxn ang="T4">
                <a:pos x="T0" y="T1"/>
              </a:cxn>
              <a:cxn ang="T5">
                <a:pos x="T2" y="T3"/>
              </a:cxn>
            </a:cxnLst>
            <a:rect l="T6" t="T7" r="T8" b="T9"/>
            <a:pathLst>
              <a:path w="838200" h="685800">
                <a:moveTo>
                  <a:pt x="419100" y="171450"/>
                </a:moveTo>
                <a:cubicBezTo>
                  <a:pt x="593725" y="-228600"/>
                  <a:pt x="1274763" y="171450"/>
                  <a:pt x="419100" y="685800"/>
                </a:cubicBezTo>
                <a:cubicBezTo>
                  <a:pt x="-436562" y="171450"/>
                  <a:pt x="244475" y="-228600"/>
                  <a:pt x="419100" y="171450"/>
                </a:cubicBezTo>
                <a:close/>
              </a:path>
            </a:pathLst>
          </a:custGeom>
          <a:solidFill>
            <a:schemeClr val="accent1"/>
          </a:solidFill>
          <a:ln w="10000">
            <a:solidFill>
              <a:schemeClr val="accent1"/>
            </a:solidFill>
            <a:miter lim="800000"/>
            <a:headEnd/>
            <a:tailEnd/>
          </a:ln>
          <a:effectLst>
            <a:outerShdw dist="30000" dir="5400000" rotWithShape="0">
              <a:srgbClr val="808080">
                <a:alpha val="45000"/>
              </a:srgbClr>
            </a:outerShdw>
          </a:effectLst>
        </p:spPr>
        <p:txBody>
          <a:bodyPr anchor="ctr"/>
          <a:lstStyle/>
          <a:p>
            <a:pPr algn="ctr">
              <a:defRPr/>
            </a:pPr>
            <a:endParaRPr lang="en-US">
              <a:solidFill>
                <a:schemeClr val="lt1"/>
              </a:solidFill>
              <a:latin typeface="+mn-lt"/>
              <a:ea typeface="+mn-ea"/>
            </a:endParaRPr>
          </a:p>
        </p:txBody>
      </p:sp>
      <p:pic>
        <p:nvPicPr>
          <p:cNvPr id="3" name="Picture 2" descr="A picture containing text&#10;&#10;Description automatically generated">
            <a:extLst>
              <a:ext uri="{FF2B5EF4-FFF2-40B4-BE49-F238E27FC236}">
                <a16:creationId xmlns:a16="http://schemas.microsoft.com/office/drawing/2014/main" id="{CB48C34A-E05D-427B-9CEC-999A793C4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29" y="1337915"/>
            <a:ext cx="1786285" cy="178628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DE3847C-B686-470E-908A-59873DC27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077" y="1291257"/>
            <a:ext cx="1981200" cy="1988031"/>
          </a:xfrm>
          <a:prstGeom prst="rect">
            <a:avLst/>
          </a:prstGeom>
        </p:spPr>
      </p:pic>
      <p:pic>
        <p:nvPicPr>
          <p:cNvPr id="15" name="Picture 14" descr="Diagram, logo&#10;&#10;Description automatically generated">
            <a:extLst>
              <a:ext uri="{FF2B5EF4-FFF2-40B4-BE49-F238E27FC236}">
                <a16:creationId xmlns:a16="http://schemas.microsoft.com/office/drawing/2014/main" id="{C4D6AA94-B7E7-4D2C-84B0-F9B2CDAC2F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2671" y="1294606"/>
            <a:ext cx="1600200" cy="1798550"/>
          </a:xfrm>
          <a:prstGeom prst="rect">
            <a:avLst/>
          </a:prstGeom>
        </p:spPr>
      </p:pic>
      <p:sp>
        <p:nvSpPr>
          <p:cNvPr id="24" name="TextBox 23">
            <a:extLst>
              <a:ext uri="{FF2B5EF4-FFF2-40B4-BE49-F238E27FC236}">
                <a16:creationId xmlns:a16="http://schemas.microsoft.com/office/drawing/2014/main" id="{42F6EA26-091E-4A50-A827-DE6DE44B67CE}"/>
              </a:ext>
            </a:extLst>
          </p:cNvPr>
          <p:cNvSpPr txBox="1"/>
          <p:nvPr/>
        </p:nvSpPr>
        <p:spPr>
          <a:xfrm>
            <a:off x="7156842" y="4880305"/>
            <a:ext cx="1722824" cy="461665"/>
          </a:xfrm>
          <a:prstGeom prst="rect">
            <a:avLst/>
          </a:prstGeom>
          <a:noFill/>
        </p:spPr>
        <p:txBody>
          <a:bodyPr wrap="square" rtlCol="0">
            <a:spAutoFit/>
          </a:bodyPr>
          <a:lstStyle/>
          <a:p>
            <a:pPr algn="ctr"/>
            <a:r>
              <a:rPr lang="en-US" sz="1200" dirty="0"/>
              <a:t>Signature Brands</a:t>
            </a:r>
          </a:p>
          <a:p>
            <a:pPr algn="ctr"/>
            <a:r>
              <a:rPr lang="en-US" sz="1200" dirty="0"/>
              <a:t>Ocala</a:t>
            </a:r>
          </a:p>
        </p:txBody>
      </p:sp>
      <p:sp>
        <p:nvSpPr>
          <p:cNvPr id="25" name="TextBox 24">
            <a:extLst>
              <a:ext uri="{FF2B5EF4-FFF2-40B4-BE49-F238E27FC236}">
                <a16:creationId xmlns:a16="http://schemas.microsoft.com/office/drawing/2014/main" id="{D33D990E-57E9-4A72-BB3F-18A9D0F320BD}"/>
              </a:ext>
            </a:extLst>
          </p:cNvPr>
          <p:cNvSpPr txBox="1"/>
          <p:nvPr/>
        </p:nvSpPr>
        <p:spPr>
          <a:xfrm>
            <a:off x="4881776" y="4876033"/>
            <a:ext cx="1722824" cy="461665"/>
          </a:xfrm>
          <a:prstGeom prst="rect">
            <a:avLst/>
          </a:prstGeom>
          <a:noFill/>
        </p:spPr>
        <p:txBody>
          <a:bodyPr wrap="square" rtlCol="0">
            <a:spAutoFit/>
          </a:bodyPr>
          <a:lstStyle/>
          <a:p>
            <a:pPr algn="ctr"/>
            <a:r>
              <a:rPr lang="en-US" sz="1200" dirty="0"/>
              <a:t>Siemens</a:t>
            </a:r>
          </a:p>
          <a:p>
            <a:pPr algn="ctr"/>
            <a:r>
              <a:rPr lang="en-US" sz="1200" dirty="0"/>
              <a:t>Boca Raton</a:t>
            </a:r>
          </a:p>
        </p:txBody>
      </p:sp>
      <p:sp>
        <p:nvSpPr>
          <p:cNvPr id="26" name="TextBox 25">
            <a:extLst>
              <a:ext uri="{FF2B5EF4-FFF2-40B4-BE49-F238E27FC236}">
                <a16:creationId xmlns:a16="http://schemas.microsoft.com/office/drawing/2014/main" id="{C6A17A8B-4D12-4ADB-AAB1-1B8640310547}"/>
              </a:ext>
            </a:extLst>
          </p:cNvPr>
          <p:cNvSpPr txBox="1"/>
          <p:nvPr/>
        </p:nvSpPr>
        <p:spPr>
          <a:xfrm>
            <a:off x="2606710" y="4880305"/>
            <a:ext cx="1722824" cy="461665"/>
          </a:xfrm>
          <a:prstGeom prst="rect">
            <a:avLst/>
          </a:prstGeom>
          <a:noFill/>
        </p:spPr>
        <p:txBody>
          <a:bodyPr wrap="square" rtlCol="0">
            <a:spAutoFit/>
          </a:bodyPr>
          <a:lstStyle/>
          <a:p>
            <a:pPr algn="ctr"/>
            <a:r>
              <a:rPr lang="en-US" sz="1200" dirty="0"/>
              <a:t>Zimmer Biomet Jacksonville</a:t>
            </a:r>
          </a:p>
        </p:txBody>
      </p:sp>
      <p:grpSp>
        <p:nvGrpSpPr>
          <p:cNvPr id="21" name="Group 20">
            <a:extLst>
              <a:ext uri="{FF2B5EF4-FFF2-40B4-BE49-F238E27FC236}">
                <a16:creationId xmlns:a16="http://schemas.microsoft.com/office/drawing/2014/main" id="{6F479A9C-221B-4663-B5C8-D5347120F086}"/>
              </a:ext>
            </a:extLst>
          </p:cNvPr>
          <p:cNvGrpSpPr/>
          <p:nvPr/>
        </p:nvGrpSpPr>
        <p:grpSpPr>
          <a:xfrm>
            <a:off x="499896" y="3432349"/>
            <a:ext cx="1428750" cy="1878843"/>
            <a:chOff x="499896" y="3208326"/>
            <a:chExt cx="1428750" cy="1878843"/>
          </a:xfrm>
        </p:grpSpPr>
        <p:sp>
          <p:nvSpPr>
            <p:cNvPr id="17" name="TextBox 16">
              <a:extLst>
                <a:ext uri="{FF2B5EF4-FFF2-40B4-BE49-F238E27FC236}">
                  <a16:creationId xmlns:a16="http://schemas.microsoft.com/office/drawing/2014/main" id="{F022C137-229B-4109-89DA-FD0E76DF58A1}"/>
                </a:ext>
              </a:extLst>
            </p:cNvPr>
            <p:cNvSpPr txBox="1"/>
            <p:nvPr/>
          </p:nvSpPr>
          <p:spPr>
            <a:xfrm>
              <a:off x="666800" y="4625504"/>
              <a:ext cx="1094941" cy="461665"/>
            </a:xfrm>
            <a:prstGeom prst="rect">
              <a:avLst/>
            </a:prstGeom>
            <a:noFill/>
          </p:spPr>
          <p:txBody>
            <a:bodyPr wrap="square" rtlCol="0">
              <a:spAutoFit/>
            </a:bodyPr>
            <a:lstStyle/>
            <a:p>
              <a:pPr algn="ctr"/>
              <a:r>
                <a:rPr lang="en-US" sz="1200" dirty="0"/>
                <a:t>Piper Aircraft</a:t>
              </a:r>
            </a:p>
            <a:p>
              <a:pPr algn="ctr"/>
              <a:r>
                <a:rPr lang="en-US" sz="1200" dirty="0"/>
                <a:t>Vero Beach</a:t>
              </a:r>
              <a:endParaRPr lang="en-US" sz="1000" dirty="0"/>
            </a:p>
          </p:txBody>
        </p:sp>
        <p:pic>
          <p:nvPicPr>
            <p:cNvPr id="2050" name="Picture 2">
              <a:extLst>
                <a:ext uri="{FF2B5EF4-FFF2-40B4-BE49-F238E27FC236}">
                  <a16:creationId xmlns:a16="http://schemas.microsoft.com/office/drawing/2014/main" id="{F1A05E95-DE8D-4DA1-87D0-E4E1C781A5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96" y="3208326"/>
              <a:ext cx="1428750" cy="142875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descr="http://www.lorenzsurgical.com/images/product_photo23.jpg">
            <a:extLst>
              <a:ext uri="{FF2B5EF4-FFF2-40B4-BE49-F238E27FC236}">
                <a16:creationId xmlns:a16="http://schemas.microsoft.com/office/drawing/2014/main" id="{1EF1BB2D-2E00-4F3E-83E4-C403B481B953}"/>
              </a:ext>
            </a:extLst>
          </p:cNvPr>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2730874" y="3477734"/>
            <a:ext cx="1722824" cy="1337979"/>
          </a:xfrm>
          <a:prstGeom prst="rect">
            <a:avLst/>
          </a:prstGeom>
          <a:noFill/>
          <a:ln w="9525">
            <a:noFill/>
            <a:miter lim="800000"/>
            <a:headEnd/>
            <a:tailEnd/>
          </a:ln>
          <a:effectLst>
            <a:outerShdw dist="38100" dir="2700000" algn="tl" rotWithShape="0">
              <a:srgbClr val="808080">
                <a:alpha val="42998"/>
              </a:srgbClr>
            </a:outerShdw>
          </a:effectLst>
        </p:spPr>
      </p:pic>
      <p:grpSp>
        <p:nvGrpSpPr>
          <p:cNvPr id="22" name="Group 21">
            <a:extLst>
              <a:ext uri="{FF2B5EF4-FFF2-40B4-BE49-F238E27FC236}">
                <a16:creationId xmlns:a16="http://schemas.microsoft.com/office/drawing/2014/main" id="{911AD6A2-773E-4233-A5FE-54E2C80C8152}"/>
              </a:ext>
            </a:extLst>
          </p:cNvPr>
          <p:cNvGrpSpPr/>
          <p:nvPr/>
        </p:nvGrpSpPr>
        <p:grpSpPr>
          <a:xfrm>
            <a:off x="7222671" y="3364781"/>
            <a:ext cx="1600200" cy="1512019"/>
            <a:chOff x="7222671" y="3568340"/>
            <a:chExt cx="1600200" cy="1512019"/>
          </a:xfrm>
        </p:grpSpPr>
        <p:pic>
          <p:nvPicPr>
            <p:cNvPr id="32" name="Picture 31">
              <a:extLst>
                <a:ext uri="{FF2B5EF4-FFF2-40B4-BE49-F238E27FC236}">
                  <a16:creationId xmlns:a16="http://schemas.microsoft.com/office/drawing/2014/main" id="{ED0E1F69-E8FC-4711-B538-64F41D2C3721}"/>
                </a:ext>
              </a:extLst>
            </p:cNvPr>
            <p:cNvPicPr>
              <a:picLocks noChangeAspect="1"/>
            </p:cNvPicPr>
            <p:nvPr/>
          </p:nvPicPr>
          <p:blipFill>
            <a:blip r:embed="rId8"/>
            <a:stretch>
              <a:fillRect/>
            </a:stretch>
          </p:blipFill>
          <p:spPr>
            <a:xfrm>
              <a:off x="7414595" y="3859701"/>
              <a:ext cx="1207318" cy="1220658"/>
            </a:xfrm>
            <a:prstGeom prst="rect">
              <a:avLst/>
            </a:prstGeom>
            <a:ln w="38100" cmpd="dbl">
              <a:noFill/>
            </a:ln>
          </p:spPr>
        </p:pic>
        <p:pic>
          <p:nvPicPr>
            <p:cNvPr id="33" name="Picture 32">
              <a:extLst>
                <a:ext uri="{FF2B5EF4-FFF2-40B4-BE49-F238E27FC236}">
                  <a16:creationId xmlns:a16="http://schemas.microsoft.com/office/drawing/2014/main" id="{7869D813-42F9-4BB8-9287-2E86D11643A5}"/>
                </a:ext>
              </a:extLst>
            </p:cNvPr>
            <p:cNvPicPr>
              <a:picLocks noChangeAspect="1"/>
            </p:cNvPicPr>
            <p:nvPr/>
          </p:nvPicPr>
          <p:blipFill>
            <a:blip r:embed="rId9"/>
            <a:stretch>
              <a:fillRect/>
            </a:stretch>
          </p:blipFill>
          <p:spPr>
            <a:xfrm>
              <a:off x="7222671" y="3568340"/>
              <a:ext cx="1600200" cy="592074"/>
            </a:xfrm>
            <a:prstGeom prst="rect">
              <a:avLst/>
            </a:prstGeom>
          </p:spPr>
        </p:pic>
      </p:grpSp>
      <p:pic>
        <p:nvPicPr>
          <p:cNvPr id="2056" name="Picture 8">
            <a:extLst>
              <a:ext uri="{FF2B5EF4-FFF2-40B4-BE49-F238E27FC236}">
                <a16:creationId xmlns:a16="http://schemas.microsoft.com/office/drawing/2014/main" id="{1764B16D-BFB8-4CC0-91A4-6BD3CABDF2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0950" y="3656142"/>
            <a:ext cx="1573650" cy="103860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Shape, icon&#10;&#10;Description automatically generated">
            <a:extLst>
              <a:ext uri="{FF2B5EF4-FFF2-40B4-BE49-F238E27FC236}">
                <a16:creationId xmlns:a16="http://schemas.microsoft.com/office/drawing/2014/main" id="{3C9DBC11-761B-4B47-8840-C9719200A7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3478" y="1186569"/>
            <a:ext cx="2032927" cy="1906587"/>
          </a:xfrm>
          <a:prstGeom prst="rect">
            <a:avLst/>
          </a:prstGeom>
        </p:spPr>
      </p:pic>
      <p:sp>
        <p:nvSpPr>
          <p:cNvPr id="20" name="Slide Number Placeholder 4">
            <a:extLst>
              <a:ext uri="{FF2B5EF4-FFF2-40B4-BE49-F238E27FC236}">
                <a16:creationId xmlns:a16="http://schemas.microsoft.com/office/drawing/2014/main" id="{A657C72E-4EB5-46B7-8565-FD60344D530F}"/>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16"/>
          <p:cNvSpPr>
            <a:spLocks noChangeArrowheads="1"/>
          </p:cNvSpPr>
          <p:nvPr/>
        </p:nvSpPr>
        <p:spPr bwMode="auto">
          <a:xfrm>
            <a:off x="304800" y="914400"/>
            <a:ext cx="8458200" cy="227013"/>
          </a:xfrm>
          <a:custGeom>
            <a:avLst/>
            <a:gdLst>
              <a:gd name="T0" fmla="*/ 0 w 8566727"/>
              <a:gd name="T1" fmla="*/ 128138 h 261697"/>
              <a:gd name="T2" fmla="*/ 4094662 w 8566727"/>
              <a:gd name="T3" fmla="*/ 3769 h 261697"/>
              <a:gd name="T4" fmla="*/ 8037674 w 8566727"/>
              <a:gd name="T5" fmla="*/ 105525 h 261697"/>
              <a:gd name="T6" fmla="*/ 8037674 w 8566727"/>
              <a:gd name="T7" fmla="*/ 105525 h 261697"/>
              <a:gd name="T8" fmla="*/ 0 60000 65536"/>
              <a:gd name="T9" fmla="*/ 0 60000 65536"/>
              <a:gd name="T10" fmla="*/ 0 60000 65536"/>
              <a:gd name="T11" fmla="*/ 0 60000 65536"/>
              <a:gd name="T12" fmla="*/ 0 w 8566727"/>
              <a:gd name="T13" fmla="*/ 0 h 261697"/>
              <a:gd name="T14" fmla="*/ 8566727 w 8566727"/>
              <a:gd name="T15" fmla="*/ 261697 h 261697"/>
            </a:gdLst>
            <a:ahLst/>
            <a:cxnLst>
              <a:cxn ang="T8">
                <a:pos x="T0" y="T1"/>
              </a:cxn>
              <a:cxn ang="T9">
                <a:pos x="T2" y="T3"/>
              </a:cxn>
              <a:cxn ang="T10">
                <a:pos x="T4" y="T5"/>
              </a:cxn>
              <a:cxn ang="T11">
                <a:pos x="T6" y="T7"/>
              </a:cxn>
            </a:cxnLst>
            <a:rect l="T12" t="T13" r="T14" b="T15"/>
            <a:pathLst>
              <a:path w="8566727" h="261697">
                <a:moveTo>
                  <a:pt x="0" y="261697"/>
                </a:moveTo>
                <a:cubicBezTo>
                  <a:pt x="1468197" y="138545"/>
                  <a:pt x="2936394" y="15394"/>
                  <a:pt x="4364182" y="7697"/>
                </a:cubicBezTo>
                <a:cubicBezTo>
                  <a:pt x="5791970" y="0"/>
                  <a:pt x="8566727" y="215515"/>
                  <a:pt x="8566727" y="215515"/>
                </a:cubicBezTo>
              </a:path>
            </a:pathLst>
          </a:custGeom>
          <a:noFill/>
          <a:ln w="19050">
            <a:solidFill>
              <a:schemeClr val="accent1"/>
            </a:solidFill>
            <a:miter lim="800000"/>
            <a:headEnd/>
            <a:tailEnd/>
          </a:ln>
          <a:effectLst>
            <a:outerShdw dist="30000" dir="5400000" rotWithShape="0">
              <a:srgbClr val="808080">
                <a:alpha val="45000"/>
              </a:srgbClr>
            </a:outerShdw>
          </a:effectLst>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8" name="TextBox 17"/>
          <p:cNvSpPr txBox="1"/>
          <p:nvPr/>
        </p:nvSpPr>
        <p:spPr bwMode="auto">
          <a:xfrm>
            <a:off x="-50723" y="-67407"/>
            <a:ext cx="9194646" cy="981807"/>
          </a:xfrm>
          <a:prstGeom prst="rect">
            <a:avLst/>
          </a:prstGeom>
          <a:noFill/>
          <a:ln w="9525" algn="in">
            <a:noFill/>
            <a:miter lim="800000"/>
            <a:headEnd/>
            <a:tailEnd/>
          </a:ln>
          <a:effectLst/>
        </p:spPr>
        <p:txBody>
          <a:bodyPr lIns="36576" tIns="36576" rIns="36576" bIns="36576">
            <a:spAutoFit/>
          </a:bodyPr>
          <a:lstStyle/>
          <a:p>
            <a:pPr algn="ctr">
              <a:spcAft>
                <a:spcPts val="1400"/>
              </a:spcAft>
              <a:defRPr/>
            </a:pPr>
            <a:r>
              <a:rPr lang="en-US" sz="5900" b="1" dirty="0">
                <a:solidFill>
                  <a:srgbClr val="003366"/>
                </a:solidFill>
                <a:effectLst>
                  <a:outerShdw blurRad="38100" dist="38100" dir="2700000" algn="tl">
                    <a:srgbClr val="000000">
                      <a:alpha val="43137"/>
                    </a:srgbClr>
                  </a:outerShdw>
                </a:effectLst>
                <a:latin typeface="Rockwell Condensed" pitchFamily="18" charset="0"/>
                <a:ea typeface="Gungsuh" pitchFamily="18" charset="-127"/>
                <a:cs typeface="Times"/>
              </a:rPr>
              <a:t>Do what you </a:t>
            </a:r>
          </a:p>
        </p:txBody>
      </p:sp>
      <p:sp>
        <p:nvSpPr>
          <p:cNvPr id="19" name="Heart 24"/>
          <p:cNvSpPr>
            <a:spLocks noChangeArrowheads="1"/>
          </p:cNvSpPr>
          <p:nvPr/>
        </p:nvSpPr>
        <p:spPr bwMode="auto">
          <a:xfrm>
            <a:off x="6781800" y="152400"/>
            <a:ext cx="838200" cy="685800"/>
          </a:xfrm>
          <a:custGeom>
            <a:avLst/>
            <a:gdLst>
              <a:gd name="T0" fmla="*/ 419100 w 838200"/>
              <a:gd name="T1" fmla="*/ 171450 h 685800"/>
              <a:gd name="T2" fmla="*/ 419100 w 838200"/>
              <a:gd name="T3" fmla="*/ 685800 h 685800"/>
              <a:gd name="T4" fmla="*/ 3 60000 65536"/>
              <a:gd name="T5" fmla="*/ 1 60000 65536"/>
              <a:gd name="T6" fmla="*/ 139700 w 838200"/>
              <a:gd name="T7" fmla="*/ 171450 h 685800"/>
              <a:gd name="T8" fmla="*/ 698500 w 838200"/>
              <a:gd name="T9" fmla="*/ 457200 h 685800"/>
            </a:gdLst>
            <a:ahLst/>
            <a:cxnLst>
              <a:cxn ang="T4">
                <a:pos x="T0" y="T1"/>
              </a:cxn>
              <a:cxn ang="T5">
                <a:pos x="T2" y="T3"/>
              </a:cxn>
            </a:cxnLst>
            <a:rect l="T6" t="T7" r="T8" b="T9"/>
            <a:pathLst>
              <a:path w="838200" h="685800">
                <a:moveTo>
                  <a:pt x="419100" y="171450"/>
                </a:moveTo>
                <a:cubicBezTo>
                  <a:pt x="593725" y="-228600"/>
                  <a:pt x="1274763" y="171450"/>
                  <a:pt x="419100" y="685800"/>
                </a:cubicBezTo>
                <a:cubicBezTo>
                  <a:pt x="-436562" y="171450"/>
                  <a:pt x="244475" y="-228600"/>
                  <a:pt x="419100" y="171450"/>
                </a:cubicBezTo>
                <a:close/>
              </a:path>
            </a:pathLst>
          </a:custGeom>
          <a:solidFill>
            <a:schemeClr val="accent1"/>
          </a:solidFill>
          <a:ln w="10000">
            <a:solidFill>
              <a:schemeClr val="accent1"/>
            </a:solidFill>
            <a:miter lim="800000"/>
            <a:headEnd/>
            <a:tailEnd/>
          </a:ln>
          <a:effectLst>
            <a:outerShdw dist="30000" dir="5400000" rotWithShape="0">
              <a:srgbClr val="808080">
                <a:alpha val="45000"/>
              </a:srgbClr>
            </a:outerShdw>
          </a:effectLst>
        </p:spPr>
        <p:txBody>
          <a:bodyPr anchor="ctr"/>
          <a:lstStyle/>
          <a:p>
            <a:pPr algn="ctr">
              <a:defRPr/>
            </a:pPr>
            <a:endParaRPr lang="en-US">
              <a:solidFill>
                <a:schemeClr val="lt1"/>
              </a:solidFill>
              <a:latin typeface="+mn-lt"/>
              <a:ea typeface="+mn-ea"/>
            </a:endParaRPr>
          </a:p>
        </p:txBody>
      </p:sp>
      <p:pic>
        <p:nvPicPr>
          <p:cNvPr id="7" name="Picture 6" descr="A picture containing text, window, vector graphics&#10;&#10;Description automatically generated">
            <a:extLst>
              <a:ext uri="{FF2B5EF4-FFF2-40B4-BE49-F238E27FC236}">
                <a16:creationId xmlns:a16="http://schemas.microsoft.com/office/drawing/2014/main" id="{3E4585F0-B095-4D30-8878-B3396FE62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3" y="1141413"/>
            <a:ext cx="1982787" cy="198278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A112AE1A-603A-4BA3-BB16-F5E398943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308" y="1217613"/>
            <a:ext cx="1997669" cy="1997669"/>
          </a:xfrm>
          <a:prstGeom prst="rect">
            <a:avLst/>
          </a:prstGeom>
        </p:spPr>
      </p:pic>
      <p:pic>
        <p:nvPicPr>
          <p:cNvPr id="17" name="Picture 16" descr="Logo&#10;&#10;Description automatically generated">
            <a:extLst>
              <a:ext uri="{FF2B5EF4-FFF2-40B4-BE49-F238E27FC236}">
                <a16:creationId xmlns:a16="http://schemas.microsoft.com/office/drawing/2014/main" id="{B7946BFC-1DC2-405B-B69C-CC40B10D14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9245" y="1119642"/>
            <a:ext cx="1997669" cy="2004558"/>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616F6DA9-7D1C-4705-ABA9-F6B3A677E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1776" y="1141413"/>
            <a:ext cx="1997669" cy="2004558"/>
          </a:xfrm>
          <a:prstGeom prst="rect">
            <a:avLst/>
          </a:prstGeom>
        </p:spPr>
      </p:pic>
      <p:sp>
        <p:nvSpPr>
          <p:cNvPr id="23" name="TextBox 22">
            <a:extLst>
              <a:ext uri="{FF2B5EF4-FFF2-40B4-BE49-F238E27FC236}">
                <a16:creationId xmlns:a16="http://schemas.microsoft.com/office/drawing/2014/main" id="{C3F602BC-7964-4B2C-B8C8-EC3B437E2D77}"/>
              </a:ext>
            </a:extLst>
          </p:cNvPr>
          <p:cNvSpPr txBox="1"/>
          <p:nvPr/>
        </p:nvSpPr>
        <p:spPr>
          <a:xfrm>
            <a:off x="160881" y="4792669"/>
            <a:ext cx="1722824" cy="461665"/>
          </a:xfrm>
          <a:prstGeom prst="rect">
            <a:avLst/>
          </a:prstGeom>
          <a:noFill/>
        </p:spPr>
        <p:txBody>
          <a:bodyPr wrap="square" rtlCol="0">
            <a:spAutoFit/>
          </a:bodyPr>
          <a:lstStyle/>
          <a:p>
            <a:pPr algn="ctr"/>
            <a:r>
              <a:rPr lang="en-US" sz="1200" dirty="0"/>
              <a:t>Vac-Con</a:t>
            </a:r>
          </a:p>
          <a:p>
            <a:pPr algn="ctr"/>
            <a:r>
              <a:rPr lang="en-US" sz="1200" dirty="0"/>
              <a:t>Green Cove Springs</a:t>
            </a:r>
          </a:p>
        </p:txBody>
      </p:sp>
      <p:sp>
        <p:nvSpPr>
          <p:cNvPr id="24" name="TextBox 23">
            <a:extLst>
              <a:ext uri="{FF2B5EF4-FFF2-40B4-BE49-F238E27FC236}">
                <a16:creationId xmlns:a16="http://schemas.microsoft.com/office/drawing/2014/main" id="{4A0153E3-986E-43C1-A13D-5584E374910E}"/>
              </a:ext>
            </a:extLst>
          </p:cNvPr>
          <p:cNvSpPr txBox="1"/>
          <p:nvPr/>
        </p:nvSpPr>
        <p:spPr>
          <a:xfrm>
            <a:off x="2441730" y="4792670"/>
            <a:ext cx="1722824" cy="461665"/>
          </a:xfrm>
          <a:prstGeom prst="rect">
            <a:avLst/>
          </a:prstGeom>
          <a:noFill/>
        </p:spPr>
        <p:txBody>
          <a:bodyPr wrap="square" rtlCol="0">
            <a:spAutoFit/>
          </a:bodyPr>
          <a:lstStyle/>
          <a:p>
            <a:pPr algn="ctr"/>
            <a:r>
              <a:rPr lang="en-US" sz="1200" dirty="0" err="1"/>
              <a:t>Chromally</a:t>
            </a:r>
            <a:r>
              <a:rPr lang="en-US" sz="1200" dirty="0"/>
              <a:t> </a:t>
            </a:r>
          </a:p>
          <a:p>
            <a:pPr algn="ctr"/>
            <a:r>
              <a:rPr lang="en-US" sz="1200" dirty="0"/>
              <a:t>Tampa</a:t>
            </a:r>
          </a:p>
        </p:txBody>
      </p:sp>
      <p:sp>
        <p:nvSpPr>
          <p:cNvPr id="25" name="TextBox 24">
            <a:extLst>
              <a:ext uri="{FF2B5EF4-FFF2-40B4-BE49-F238E27FC236}">
                <a16:creationId xmlns:a16="http://schemas.microsoft.com/office/drawing/2014/main" id="{9B78CC3E-C76A-4673-9496-879ECA201BBD}"/>
              </a:ext>
            </a:extLst>
          </p:cNvPr>
          <p:cNvSpPr txBox="1"/>
          <p:nvPr/>
        </p:nvSpPr>
        <p:spPr>
          <a:xfrm>
            <a:off x="7109696" y="4823588"/>
            <a:ext cx="1947218" cy="461665"/>
          </a:xfrm>
          <a:prstGeom prst="rect">
            <a:avLst/>
          </a:prstGeom>
          <a:noFill/>
        </p:spPr>
        <p:txBody>
          <a:bodyPr wrap="square" rtlCol="0">
            <a:spAutoFit/>
          </a:bodyPr>
          <a:lstStyle/>
          <a:p>
            <a:pPr algn="ctr"/>
            <a:r>
              <a:rPr lang="en-US" sz="1200" dirty="0"/>
              <a:t>Black Diamond Strings</a:t>
            </a:r>
          </a:p>
          <a:p>
            <a:pPr algn="ctr"/>
            <a:r>
              <a:rPr lang="en-US" sz="1200" dirty="0"/>
              <a:t>Sarasota</a:t>
            </a:r>
          </a:p>
        </p:txBody>
      </p:sp>
      <p:graphicFrame>
        <p:nvGraphicFramePr>
          <p:cNvPr id="26" name="Object 2">
            <a:extLst>
              <a:ext uri="{FF2B5EF4-FFF2-40B4-BE49-F238E27FC236}">
                <a16:creationId xmlns:a16="http://schemas.microsoft.com/office/drawing/2014/main" id="{C690EC02-93A1-4123-A112-CE352ADEA82B}"/>
              </a:ext>
            </a:extLst>
          </p:cNvPr>
          <p:cNvGraphicFramePr>
            <a:graphicFrameLocks noChangeAspect="1"/>
          </p:cNvGraphicFramePr>
          <p:nvPr>
            <p:extLst>
              <p:ext uri="{D42A27DB-BD31-4B8C-83A1-F6EECF244321}">
                <p14:modId xmlns:p14="http://schemas.microsoft.com/office/powerpoint/2010/main" val="4139055656"/>
              </p:ext>
            </p:extLst>
          </p:nvPr>
        </p:nvGraphicFramePr>
        <p:xfrm>
          <a:off x="7258159" y="3490841"/>
          <a:ext cx="1599839" cy="1199879"/>
        </p:xfrm>
        <a:graphic>
          <a:graphicData uri="http://schemas.openxmlformats.org/presentationml/2006/ole">
            <mc:AlternateContent xmlns:mc="http://schemas.openxmlformats.org/markup-compatibility/2006">
              <mc:Choice xmlns:v="urn:schemas-microsoft-com:vml" Requires="v">
                <p:oleObj name="Document" r:id="rId7" imgW="4115374" imgH="3086531" progId="Word.Document.12">
                  <p:link updateAutomatic="1"/>
                </p:oleObj>
              </mc:Choice>
              <mc:Fallback>
                <p:oleObj name="Document" r:id="rId7" imgW="4115374" imgH="3086531" progId="Word.Document.12">
                  <p:link updateAutomatic="1"/>
                  <p:pic>
                    <p:nvPicPr>
                      <p:cNvPr id="26" name="Object 2">
                        <a:extLst>
                          <a:ext uri="{FF2B5EF4-FFF2-40B4-BE49-F238E27FC236}">
                            <a16:creationId xmlns:a16="http://schemas.microsoft.com/office/drawing/2014/main" id="{C690EC02-93A1-4123-A112-CE352ADEA8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8159" y="3490841"/>
                        <a:ext cx="1599839" cy="1199879"/>
                      </a:xfrm>
                      <a:prstGeom prst="rect">
                        <a:avLst/>
                      </a:prstGeom>
                      <a:noFill/>
                      <a:ln w="57150">
                        <a:solidFill>
                          <a:srgbClr val="808080"/>
                        </a:solidFill>
                        <a:miter lim="800000"/>
                        <a:headEnd/>
                        <a:tailEnd/>
                      </a:ln>
                    </p:spPr>
                  </p:pic>
                </p:oleObj>
              </mc:Fallback>
            </mc:AlternateContent>
          </a:graphicData>
        </a:graphic>
      </p:graphicFrame>
      <p:pic>
        <p:nvPicPr>
          <p:cNvPr id="28" name="Picture 27">
            <a:extLst>
              <a:ext uri="{FF2B5EF4-FFF2-40B4-BE49-F238E27FC236}">
                <a16:creationId xmlns:a16="http://schemas.microsoft.com/office/drawing/2014/main" id="{89B299AB-0AA9-409F-BF4A-1C87F1778633}"/>
              </a:ext>
            </a:extLst>
          </p:cNvPr>
          <p:cNvPicPr>
            <a:picLocks noChangeAspect="1"/>
          </p:cNvPicPr>
          <p:nvPr/>
        </p:nvPicPr>
        <p:blipFill>
          <a:blip r:embed="rId9"/>
          <a:stretch>
            <a:fillRect/>
          </a:stretch>
        </p:blipFill>
        <p:spPr>
          <a:xfrm>
            <a:off x="2481475" y="3424017"/>
            <a:ext cx="1703196" cy="1321858"/>
          </a:xfrm>
          <a:prstGeom prst="rect">
            <a:avLst/>
          </a:prstGeom>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80FEF2AF-899A-4863-8C8F-A6326FE4D20F}"/>
              </a:ext>
            </a:extLst>
          </p:cNvPr>
          <p:cNvPicPr>
            <a:picLocks noChangeAspect="1"/>
          </p:cNvPicPr>
          <p:nvPr/>
        </p:nvPicPr>
        <p:blipFill>
          <a:blip r:embed="rId10"/>
          <a:srcRect l="52964" t="3000"/>
          <a:stretch>
            <a:fillRect/>
          </a:stretch>
        </p:blipFill>
        <p:spPr>
          <a:xfrm>
            <a:off x="253607" y="3617253"/>
            <a:ext cx="1772723" cy="935385"/>
          </a:xfrm>
          <a:prstGeom prst="rect">
            <a:avLst/>
          </a:prstGeom>
        </p:spPr>
      </p:pic>
      <p:pic>
        <p:nvPicPr>
          <p:cNvPr id="1028" name="Picture 4" descr="Leonardo DRS Complex Electronics Manufacturing">
            <a:extLst>
              <a:ext uri="{FF2B5EF4-FFF2-40B4-BE49-F238E27FC236}">
                <a16:creationId xmlns:a16="http://schemas.microsoft.com/office/drawing/2014/main" id="{386B922B-020E-40C4-90C9-CFD25608DA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35053" y="3617253"/>
            <a:ext cx="1772723" cy="9353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11FBA81-6E6D-4C28-A47D-B085BB9B4699}"/>
              </a:ext>
            </a:extLst>
          </p:cNvPr>
          <p:cNvSpPr txBox="1"/>
          <p:nvPr/>
        </p:nvSpPr>
        <p:spPr>
          <a:xfrm>
            <a:off x="4722579" y="4823587"/>
            <a:ext cx="1997669" cy="461665"/>
          </a:xfrm>
          <a:prstGeom prst="rect">
            <a:avLst/>
          </a:prstGeom>
          <a:noFill/>
        </p:spPr>
        <p:txBody>
          <a:bodyPr wrap="square" rtlCol="0">
            <a:spAutoFit/>
          </a:bodyPr>
          <a:lstStyle/>
          <a:p>
            <a:pPr algn="ctr"/>
            <a:r>
              <a:rPr lang="en-US" sz="1200" dirty="0"/>
              <a:t>Leonardo DRS </a:t>
            </a:r>
          </a:p>
          <a:p>
            <a:pPr algn="ctr"/>
            <a:r>
              <a:rPr lang="en-US" sz="1200" dirty="0"/>
              <a:t>Melbourne, Ft. Walton Beach</a:t>
            </a:r>
          </a:p>
        </p:txBody>
      </p:sp>
      <p:sp>
        <p:nvSpPr>
          <p:cNvPr id="21" name="Slide Number Placeholder 4">
            <a:extLst>
              <a:ext uri="{FF2B5EF4-FFF2-40B4-BE49-F238E27FC236}">
                <a16:creationId xmlns:a16="http://schemas.microsoft.com/office/drawing/2014/main" id="{987E10B6-1637-45F3-9BF4-034B0251571C}"/>
              </a:ext>
            </a:extLst>
          </p:cNvPr>
          <p:cNvSpPr>
            <a:spLocks noGrp="1"/>
          </p:cNvSpPr>
          <p:nvPr>
            <p:ph type="sldNum" sz="quarter" idx="12"/>
          </p:nvPr>
        </p:nvSpPr>
        <p:spPr>
          <a:xfrm>
            <a:off x="6096000" y="6460218"/>
            <a:ext cx="2819400" cy="365125"/>
          </a:xfrm>
        </p:spPr>
        <p:txBody>
          <a:bodyPr/>
          <a:lstStyle/>
          <a:p>
            <a:pPr>
              <a:defRPr/>
            </a:pPr>
            <a:r>
              <a:rPr lang="en-US" dirty="0"/>
              <a:t>www.madeinflorida.org</a:t>
            </a:r>
          </a:p>
        </p:txBody>
      </p:sp>
    </p:spTree>
    <p:extLst>
      <p:ext uri="{BB962C8B-B14F-4D97-AF65-F5344CB8AC3E}">
        <p14:creationId xmlns:p14="http://schemas.microsoft.com/office/powerpoint/2010/main" val="237024670"/>
      </p:ext>
    </p:extLst>
  </p:cSld>
  <p:clrMapOvr>
    <a:masterClrMapping/>
  </p:clrMapOvr>
  <p:transition spd="slow">
    <p:circl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68&quot;&gt;&lt;object type=&quot;3&quot; unique_id=&quot;10071&quot;&gt;&lt;property id=&quot;20148&quot; value=&quot;5&quot;/&gt;&lt;property id=&quot;20300&quot; value=&quot;Slide 7&quot;/&gt;&lt;property id=&quot;20307&quot; value=&quot;269&quot;/&gt;&lt;/object&gt;&lt;object type=&quot;3&quot; unique_id=&quot;10072&quot;&gt;&lt;property id=&quot;20148&quot; value=&quot;5&quot;/&gt;&lt;property id=&quot;20300&quot; value=&quot;Slide 20&quot;/&gt;&lt;property id=&quot;20307&quot; value=&quot;273&quot;/&gt;&lt;/object&gt;&lt;object type=&quot;3&quot; unique_id=&quot;10073&quot;&gt;&lt;property id=&quot;20148&quot; value=&quot;5&quot;/&gt;&lt;property id=&quot;20300&quot; value=&quot;Slide 6&quot;/&gt;&lt;property id=&quot;20307&quot; value=&quot;275&quot;/&gt;&lt;/object&gt;&lt;object type=&quot;3&quot; unique_id=&quot;10075&quot;&gt;&lt;property id=&quot;20148&quot; value=&quot;5&quot;/&gt;&lt;property id=&quot;20300&quot; value=&quot;Slide 28&quot;/&gt;&lt;property id=&quot;20307&quot; value=&quot;276&quot;/&gt;&lt;/object&gt;&lt;object type=&quot;3&quot; unique_id=&quot;10076&quot;&gt;&lt;property id=&quot;20148&quot; value=&quot;5&quot;/&gt;&lt;property id=&quot;20300&quot; value=&quot;Slide 31&quot;/&gt;&lt;property id=&quot;20307&quot; value=&quot;274&quot;/&gt;&lt;/object&gt;&lt;object type=&quot;3&quot; unique_id=&quot;10077&quot;&gt;&lt;property id=&quot;20148&quot; value=&quot;5&quot;/&gt;&lt;property id=&quot;20300&quot; value=&quot;Slide 32&quot;/&gt;&lt;property id=&quot;20307&quot; value=&quot;277&quot;/&gt;&lt;/object&gt;&lt;object type=&quot;3&quot; unique_id=&quot;10078&quot;&gt;&lt;property id=&quot;20148&quot; value=&quot;5&quot;/&gt;&lt;property id=&quot;20300&quot; value=&quot;Slide 33&quot;/&gt;&lt;property id=&quot;20307&quot; value=&quot;278&quot;/&gt;&lt;/object&gt;&lt;object type=&quot;3&quot; unique_id=&quot;10079&quot;&gt;&lt;property id=&quot;20148&quot; value=&quot;5&quot;/&gt;&lt;property id=&quot;20300&quot; value=&quot;Slide 34&quot;/&gt;&lt;property id=&quot;20307&quot; value=&quot;279&quot;/&gt;&lt;/object&gt;&lt;object type=&quot;3&quot; unique_id=&quot;10080&quot;&gt;&lt;property id=&quot;20148&quot; value=&quot;5&quot;/&gt;&lt;property id=&quot;20300&quot; value=&quot;Slide 35&quot;/&gt;&lt;property id=&quot;20307&quot; value=&quot;280&quot;/&gt;&lt;/object&gt;&lt;object type=&quot;3&quot; unique_id=&quot;10082&quot;&gt;&lt;property id=&quot;20148&quot; value=&quot;5&quot;/&gt;&lt;property id=&quot;20300&quot; value=&quot;Slide 29&quot;/&gt;&lt;property id=&quot;20307&quot; value=&quot;281&quot;/&gt;&lt;/object&gt;&lt;object type=&quot;3&quot; unique_id=&quot;10083&quot;&gt;&lt;property id=&quot;20148&quot; value=&quot;5&quot;/&gt;&lt;property id=&quot;20300&quot; value=&quot;Slide 37&quot;/&gt;&lt;property id=&quot;20307&quot; value=&quot;282&quot;/&gt;&lt;/object&gt;&lt;object type=&quot;3&quot; unique_id=&quot;10101&quot;&gt;&lt;property id=&quot;20148&quot; value=&quot;5&quot;/&gt;&lt;property id=&quot;20300&quot; value=&quot;Slide 22&quot;/&gt;&lt;property id=&quot;20307&quot; value=&quot;286&quot;/&gt;&lt;/object&gt;&lt;object type=&quot;3&quot; unique_id=&quot;10102&quot;&gt;&lt;property id=&quot;20148&quot; value=&quot;5&quot;/&gt;&lt;property id=&quot;20300&quot; value=&quot;Slide 25&quot;/&gt;&lt;property id=&quot;20307&quot; value=&quot;284&quot;/&gt;&lt;/object&gt;&lt;object type=&quot;3&quot; unique_id=&quot;10103&quot;&gt;&lt;property id=&quot;20148&quot; value=&quot;5&quot;/&gt;&lt;property id=&quot;20300&quot; value=&quot;Slide 26&quot;/&gt;&lt;property id=&quot;20307&quot; value=&quot;285&quot;/&gt;&lt;/object&gt;&lt;object type=&quot;3&quot; unique_id=&quot;10124&quot;&gt;&lt;property id=&quot;20148&quot; value=&quot;5&quot;/&gt;&lt;property id=&quot;20300&quot; value=&quot;Slide 10&quot;/&gt;&lt;property id=&quot;20307&quot; value=&quot;287&quot;/&gt;&lt;/object&gt;&lt;object type=&quot;3&quot; unique_id=&quot;10309&quot;&gt;&lt;property id=&quot;20148&quot; value=&quot;5&quot;/&gt;&lt;property id=&quot;20300&quot; value=&quot;Slide 24&quot;/&gt;&lt;property id=&quot;20307&quot; value=&quot;289&quot;/&gt;&lt;/object&gt;&lt;object type=&quot;3&quot; unique_id=&quot;10374&quot;&gt;&lt;property id=&quot;20148&quot; value=&quot;5&quot;/&gt;&lt;property id=&quot;20300&quot; value=&quot;Slide 8&quot;/&gt;&lt;property id=&quot;20307&quot; value=&quot;290&quot;/&gt;&lt;/object&gt;&lt;object type=&quot;3&quot; unique_id=&quot;10478&quot;&gt;&lt;property id=&quot;20148&quot; value=&quot;5&quot;/&gt;&lt;property id=&quot;20300&quot; value=&quot;Slide 23&quot;/&gt;&lt;property id=&quot;20307&quot; value=&quot;291&quot;/&gt;&lt;/object&gt;&lt;object type=&quot;3&quot; unique_id=&quot;10926&quot;&gt;&lt;property id=&quot;20148&quot; value=&quot;5&quot;/&gt;&lt;property id=&quot;20300&quot; value=&quot;Slide 30&quot;/&gt;&lt;property id=&quot;20307&quot; value=&quot;292&quot;/&gt;&lt;/object&gt;&lt;object type=&quot;3&quot; unique_id=&quot;10928&quot;&gt;&lt;property id=&quot;20148&quot; value=&quot;5&quot;/&gt;&lt;property id=&quot;20300&quot; value=&quot;Slide 1&quot;/&gt;&lt;property id=&quot;20307&quot; value=&quot;310&quot;/&gt;&lt;/object&gt;&lt;object type=&quot;3&quot; unique_id=&quot;10929&quot;&gt;&lt;property id=&quot;20148&quot; value=&quot;5&quot;/&gt;&lt;property id=&quot;20300&quot; value=&quot;Slide 2&quot;/&gt;&lt;property id=&quot;20307&quot; value=&quot;293&quot;/&gt;&lt;/object&gt;&lt;object type=&quot;3&quot; unique_id=&quot;10930&quot;&gt;&lt;property id=&quot;20148&quot; value=&quot;5&quot;/&gt;&lt;property id=&quot;20300&quot; value=&quot;Slide 3 - &amp;quot;Our Vision&amp;quot;&quot;/&gt;&lt;property id=&quot;20307&quot; value=&quot;306&quot;/&gt;&lt;/object&gt;&lt;object type=&quot;3&quot; unique_id=&quot;10931&quot;&gt;&lt;property id=&quot;20148&quot; value=&quot;5&quot;/&gt;&lt;property id=&quot;20300&quot; value=&quot;Slide 4&quot;/&gt;&lt;property id=&quot;20307&quot; value=&quot;307&quot;/&gt;&lt;/object&gt;&lt;object type=&quot;3&quot; unique_id=&quot;10932&quot;&gt;&lt;property id=&quot;20148&quot; value=&quot;5&quot;/&gt;&lt;property id=&quot;20300&quot; value=&quot;Slide 5&quot;/&gt;&lt;property id=&quot;20307&quot; value=&quot;308&quot;/&gt;&lt;/object&gt;&lt;object type=&quot;3&quot; unique_id=&quot;10933&quot;&gt;&lt;property id=&quot;20148&quot; value=&quot;5&quot;/&gt;&lt;property id=&quot;20300&quot; value=&quot;Slide 9&quot;/&gt;&lt;property id=&quot;20307&quot; value=&quot;294&quot;/&gt;&lt;/object&gt;&lt;object type=&quot;3&quot; unique_id=&quot;10934&quot;&gt;&lt;property id=&quot;20148&quot; value=&quot;5&quot;/&gt;&lt;property id=&quot;20300&quot; value=&quot;Slide 11&quot;/&gt;&lt;property id=&quot;20307&quot; value=&quot;296&quot;/&gt;&lt;/object&gt;&lt;object type=&quot;3&quot; unique_id=&quot;10935&quot;&gt;&lt;property id=&quot;20148&quot; value=&quot;5&quot;/&gt;&lt;property id=&quot;20300&quot; value=&quot;Slide 12&quot;/&gt;&lt;property id=&quot;20307&quot; value=&quot;297&quot;/&gt;&lt;/object&gt;&lt;object type=&quot;3&quot; unique_id=&quot;10936&quot;&gt;&lt;property id=&quot;20148&quot; value=&quot;5&quot;/&gt;&lt;property id=&quot;20300&quot; value=&quot;Slide 13&quot;/&gt;&lt;property id=&quot;20307&quot; value=&quot;298&quot;/&gt;&lt;/object&gt;&lt;object type=&quot;3&quot; unique_id=&quot;10937&quot;&gt;&lt;property id=&quot;20148&quot; value=&quot;5&quot;/&gt;&lt;property id=&quot;20300&quot; value=&quot;Slide 14&quot;/&gt;&lt;property id=&quot;20307&quot; value=&quot;299&quot;/&gt;&lt;/object&gt;&lt;object type=&quot;3&quot; unique_id=&quot;10938&quot;&gt;&lt;property id=&quot;20148&quot; value=&quot;5&quot;/&gt;&lt;property id=&quot;20300&quot; value=&quot;Slide 15&quot;/&gt;&lt;property id=&quot;20307&quot; value=&quot;300&quot;/&gt;&lt;/object&gt;&lt;object type=&quot;3&quot; unique_id=&quot;10939&quot;&gt;&lt;property id=&quot;20148&quot; value=&quot;5&quot;/&gt;&lt;property id=&quot;20300&quot; value=&quot;Slide 16&quot;/&gt;&lt;property id=&quot;20307&quot; value=&quot;301&quot;/&gt;&lt;/object&gt;&lt;object type=&quot;3&quot; unique_id=&quot;10940&quot;&gt;&lt;property id=&quot;20148&quot; value=&quot;5&quot;/&gt;&lt;property id=&quot;20300&quot; value=&quot;Slide 17&quot;/&gt;&lt;property id=&quot;20307&quot; value=&quot;302&quot;/&gt;&lt;/object&gt;&lt;object type=&quot;3&quot; unique_id=&quot;10941&quot;&gt;&lt;property id=&quot;20148&quot; value=&quot;5&quot;/&gt;&lt;property id=&quot;20300&quot; value=&quot;Slide 18&quot;/&gt;&lt;property id=&quot;20307&quot; value=&quot;303&quot;/&gt;&lt;/object&gt;&lt;object type=&quot;3&quot; unique_id=&quot;10942&quot;&gt;&lt;property id=&quot;20148&quot; value=&quot;5&quot;/&gt;&lt;property id=&quot;20300&quot; value=&quot;Slide 19&quot;/&gt;&lt;property id=&quot;20307&quot; value=&quot;311&quot;/&gt;&lt;/object&gt;&lt;object type=&quot;3&quot; unique_id=&quot;10943&quot;&gt;&lt;property id=&quot;20148&quot; value=&quot;5&quot;/&gt;&lt;property id=&quot;20300&quot; value=&quot;Slide 21&quot;/&gt;&lt;property id=&quot;20307&quot; value=&quot;304&quot;/&gt;&lt;/object&gt;&lt;object type=&quot;3&quot; unique_id=&quot;10944&quot;&gt;&lt;property id=&quot;20148&quot; value=&quot;5&quot;/&gt;&lt;property id=&quot;20300&quot; value=&quot;Slide 27&quot;/&gt;&lt;property id=&quot;20307&quot; value=&quot;295&quot;/&gt;&lt;/object&gt;&lt;object type=&quot;3&quot; unique_id=&quot;10945&quot;&gt;&lt;property id=&quot;20148&quot; value=&quot;5&quot;/&gt;&lt;property id=&quot;20300&quot; value=&quot;Slide 36&quot;/&gt;&lt;property id=&quot;20307&quot; value=&quot;309&quot;/&gt;&lt;/object&gt;&lt;/object&gt;&lt;object type=&quot;8&quot; unique_id=&quot;10100&quot;&gt;&lt;/object&gt;&lt;/object&gt;&lt;/database&gt;"/>
  <p:tag name="SECTOMILLISECCONVERTED" val="1"/>
</p:tagLst>
</file>

<file path=ppt/theme/theme1.xml><?xml version="1.0" encoding="utf-8"?>
<a:theme xmlns:a="http://schemas.openxmlformats.org/drawingml/2006/main" name="Retrospect">
  <a:themeElements>
    <a:clrScheme name="Custom 5">
      <a:dk1>
        <a:srgbClr val="C00000"/>
      </a:dk1>
      <a:lt1>
        <a:sysClr val="window" lastClr="FFFFFF"/>
      </a:lt1>
      <a:dk2>
        <a:srgbClr val="637052"/>
      </a:dk2>
      <a:lt2>
        <a:srgbClr val="CCDDEA"/>
      </a:lt2>
      <a:accent1>
        <a:srgbClr val="C00000"/>
      </a:accent1>
      <a:accent2>
        <a:srgbClr val="FFC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26769B9F785A42BC4303B4A7251814" ma:contentTypeVersion="16" ma:contentTypeDescription="Create a new document." ma:contentTypeScope="" ma:versionID="5ee238634774760281d5d2f72b0a8501">
  <xsd:schema xmlns:xsd="http://www.w3.org/2001/XMLSchema" xmlns:xs="http://www.w3.org/2001/XMLSchema" xmlns:p="http://schemas.microsoft.com/office/2006/metadata/properties" xmlns:ns2="f1df54ab-3438-4f71-8db5-53ce71d999ad" xmlns:ns3="dd785fce-fa7d-4cf6-9222-c1729f658ab0" targetNamespace="http://schemas.microsoft.com/office/2006/metadata/properties" ma:root="true" ma:fieldsID="30785a7ea62d3e2ace576b810a42279d" ns2:_="" ns3:_="">
    <xsd:import namespace="f1df54ab-3438-4f71-8db5-53ce71d999ad"/>
    <xsd:import namespace="dd785fce-fa7d-4cf6-9222-c1729f658a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f54ab-3438-4f71-8db5-53ce71d99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d699bd-8983-4aca-9e3a-2bbc80a818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785fce-fa7d-4cf6-9222-c1729f658ab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3fa28b-c729-4b17-9f8e-b42899449cc0}" ma:internalName="TaxCatchAll" ma:showField="CatchAllData" ma:web="dd785fce-fa7d-4cf6-9222-c1729f658a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785fce-fa7d-4cf6-9222-c1729f658ab0" xsi:nil="true"/>
    <lcf76f155ced4ddcb4097134ff3c332f xmlns="f1df54ab-3438-4f71-8db5-53ce71d999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371E2C-AC85-465F-955C-5722B5A3D174}">
  <ds:schemaRefs>
    <ds:schemaRef ds:uri="http://schemas.microsoft.com/sharepoint/v3/contenttype/forms"/>
  </ds:schemaRefs>
</ds:datastoreItem>
</file>

<file path=customXml/itemProps2.xml><?xml version="1.0" encoding="utf-8"?>
<ds:datastoreItem xmlns:ds="http://schemas.openxmlformats.org/officeDocument/2006/customXml" ds:itemID="{3707A9D5-0DCB-43C1-A1AA-EC4CA8731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f54ab-3438-4f71-8db5-53ce71d999ad"/>
    <ds:schemaRef ds:uri="dd785fce-fa7d-4cf6-9222-c1729f658a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A2F555-AEC5-4B80-9344-FCB0C99AB2DD}">
  <ds:schemaRefs>
    <ds:schemaRef ds:uri="http://schemas.microsoft.com/office/2006/documentManagement/types"/>
    <ds:schemaRef ds:uri="http://schemas.openxmlformats.org/package/2006/metadata/core-properties"/>
    <ds:schemaRef ds:uri="http://www.w3.org/XML/1998/namespace"/>
    <ds:schemaRef ds:uri="dd785fce-fa7d-4cf6-9222-c1729f658ab0"/>
    <ds:schemaRef ds:uri="http://schemas.microsoft.com/office/infopath/2007/PartnerControls"/>
    <ds:schemaRef ds:uri="f1df54ab-3438-4f71-8db5-53ce71d999ad"/>
    <ds:schemaRef ds:uri="http://purl.org/dc/term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Retrospect</Template>
  <TotalTime>7706</TotalTime>
  <Words>3075</Words>
  <Application>Microsoft Office PowerPoint</Application>
  <PresentationFormat>On-screen Show (4:3)</PresentationFormat>
  <Paragraphs>374</Paragraphs>
  <Slides>28</Slides>
  <Notes>27</Notes>
  <HiddenSlides>0</HiddenSlides>
  <MMClips>0</MMClips>
  <ScaleCrop>false</ScaleCrop>
  <HeadingPairs>
    <vt:vector size="8" baseType="variant">
      <vt:variant>
        <vt:lpstr>Fonts Used</vt:lpstr>
      </vt:variant>
      <vt:variant>
        <vt:i4>20</vt:i4>
      </vt:variant>
      <vt:variant>
        <vt:lpstr>Theme</vt:lpstr>
      </vt:variant>
      <vt:variant>
        <vt:i4>3</vt:i4>
      </vt:variant>
      <vt:variant>
        <vt:lpstr>Links</vt:lpstr>
      </vt:variant>
      <vt:variant>
        <vt:i4>1</vt:i4>
      </vt:variant>
      <vt:variant>
        <vt:lpstr>Slide Titles</vt:lpstr>
      </vt:variant>
      <vt:variant>
        <vt:i4>28</vt:i4>
      </vt:variant>
    </vt:vector>
  </HeadingPairs>
  <TitlesOfParts>
    <vt:vector size="52" baseType="lpstr">
      <vt:lpstr>Arial</vt:lpstr>
      <vt:lpstr>Arial Narrow</vt:lpstr>
      <vt:lpstr>Avenir Book</vt:lpstr>
      <vt:lpstr>Avenir Next</vt:lpstr>
      <vt:lpstr>Avenir Next 2</vt:lpstr>
      <vt:lpstr>Avenir Next Medium</vt:lpstr>
      <vt:lpstr>Calibri</vt:lpstr>
      <vt:lpstr>Calibri Light</vt:lpstr>
      <vt:lpstr>Gunplay</vt:lpstr>
      <vt:lpstr>Impact</vt:lpstr>
      <vt:lpstr>Lao UI</vt:lpstr>
      <vt:lpstr>Palatino</vt:lpstr>
      <vt:lpstr>Rockwell</vt:lpstr>
      <vt:lpstr>Rockwell Condensed</vt:lpstr>
      <vt:lpstr>Rockwell Nova</vt:lpstr>
      <vt:lpstr>Segoe UI</vt:lpstr>
      <vt:lpstr>Stardos Stencil</vt:lpstr>
      <vt:lpstr>Stencil</vt:lpstr>
      <vt:lpstr>Times</vt:lpstr>
      <vt:lpstr>Wingdings</vt:lpstr>
      <vt:lpstr>Retrospect</vt:lpstr>
      <vt:lpstr>Office Theme</vt:lpstr>
      <vt:lpstr>2_Office Theme</vt:lpstr>
      <vt:lpstr>???</vt:lpstr>
      <vt:lpstr>PowerPoint Presentation</vt:lpstr>
      <vt:lpstr>PowerPoint Presentation</vt:lpstr>
      <vt:lpstr>Manufacturing Jobs on Indeed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Hillsborough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Barger</dc:creator>
  <cp:lastModifiedBy>Teresa Potter</cp:lastModifiedBy>
  <cp:revision>324</cp:revision>
  <cp:lastPrinted>2015-02-09T00:41:32Z</cp:lastPrinted>
  <dcterms:created xsi:type="dcterms:W3CDTF">2011-08-20T20:02:48Z</dcterms:created>
  <dcterms:modified xsi:type="dcterms:W3CDTF">2025-08-29T14:31:00Z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0x010100DD26769B9F785A42BC4303B4A7251814</vt:lpwstr>
  </property>
  <property fmtid="{D5CDD505-2E9C-101B-9397-08002B2CF9AE}" pid="3" name="MediaServiceImageTags">
    <vt:lpwstr/>
  </property>
</Properties>
</file>